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2173" y="1068462"/>
            <a:ext cx="11367654" cy="177891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ТОУ «Волшебный Компьютер»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Возраст детей, на которых рассчитана программа – 8-17 лет.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71600" y="4158674"/>
            <a:ext cx="9448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Срок реализации программы – 3 года.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99" y="4501574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43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5145" y="224046"/>
            <a:ext cx="8610600" cy="1293028"/>
          </a:xfrm>
        </p:spPr>
        <p:txBody>
          <a:bodyPr/>
          <a:lstStyle/>
          <a:p>
            <a:r>
              <a:rPr lang="ru-RU" b="1" dirty="0"/>
              <a:t>Пояснительная </a:t>
            </a:r>
            <a:r>
              <a:rPr lang="ru-RU" b="1" dirty="0" smtClean="0"/>
              <a:t>записка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763" y="1517074"/>
            <a:ext cx="11526981" cy="402412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Программа </a:t>
            </a:r>
            <a:r>
              <a:rPr lang="ru-RU" dirty="0">
                <a:solidFill>
                  <a:srgbClr val="0070C0"/>
                </a:solidFill>
              </a:rPr>
              <a:t>«Волшебный компьютер» </a:t>
            </a:r>
            <a:r>
              <a:rPr lang="ru-RU" dirty="0"/>
              <a:t>- научно-технической направленности. Данная программа направлена на  формирование технических навыков работы учащихся с аппаратным, программным обеспечением компьютера, его периферийными устройствами и с языками программирования. Программа позволяет развивать творческих способности учащихся, формировать навыки самостоятельного изучения компьютерных программ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>
                <a:solidFill>
                  <a:srgbClr val="0070C0"/>
                </a:solidFill>
              </a:rPr>
              <a:t>Новизна программы - </a:t>
            </a:r>
            <a:r>
              <a:rPr lang="ru-RU" dirty="0" smtClean="0"/>
              <a:t>современный </a:t>
            </a:r>
            <a:r>
              <a:rPr lang="ru-RU" dirty="0"/>
              <a:t>период общественного развития характеризуется новыми требованиями к дополнительному образованию, предполагающими ориентацию образования не только на усвоение обучающимися определенной суммы знаний, но и на развитие его личности, познавательных и созидательных способностей. Исходя из этих требований, программа  ориентирована не на выработку у учеников умения работать на компьютере, а на формирование новых способов мышления, понимания, рефлексии и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73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Актуальность программы «Волшебный компьютер» заключается в том, что она отвечает образовательным запросам учащихся и позволяет более полно выражать свой творческий потенциал и реализовывать собственные идеи в изучаемой области знаний. </a:t>
            </a:r>
          </a:p>
          <a:p>
            <a:r>
              <a:rPr lang="ru-RU" dirty="0"/>
              <a:t>Освоение технических приёмов работы в различных программных средах открывает перед школьниками новые возможности, позволяющие создавать оригинальные проекты в других образовательных областях, а также способствует возникновению мотивации, направленной на более глубокое овладение компьютерными технологиями.</a:t>
            </a:r>
          </a:p>
          <a:p>
            <a:r>
              <a:rPr lang="ru-RU" dirty="0"/>
              <a:t>Главной целесообразностью данной программы является общепедагогическая направленность занятий, гармонизация индивидуальных и социальных аспектов обучения, дальняя мотивация и высокая результативность обучения.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89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244827"/>
            <a:ext cx="8610600" cy="1293028"/>
          </a:xfrm>
        </p:spPr>
        <p:txBody>
          <a:bodyPr/>
          <a:lstStyle/>
          <a:p>
            <a:r>
              <a:rPr lang="ru-RU" dirty="0" smtClean="0"/>
              <a:t>Цели и задачи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868" y="1537855"/>
            <a:ext cx="10778836" cy="56875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500" b="1" dirty="0">
                <a:solidFill>
                  <a:srgbClr val="0070C0"/>
                </a:solidFill>
              </a:rPr>
              <a:t> </a:t>
            </a:r>
            <a:r>
              <a:rPr lang="ru-RU" sz="1500" b="1" dirty="0" smtClean="0">
                <a:solidFill>
                  <a:srgbClr val="0070C0"/>
                </a:solidFill>
              </a:rPr>
              <a:t>  Целью</a:t>
            </a:r>
            <a:r>
              <a:rPr lang="ru-RU" sz="1500" dirty="0" smtClean="0"/>
              <a:t> </a:t>
            </a:r>
            <a:r>
              <a:rPr lang="ru-RU" sz="1500" dirty="0"/>
              <a:t>программы дополнительного образования детей «Волшебный компьютер» является формирование </a:t>
            </a:r>
            <a:r>
              <a:rPr lang="ru-RU" sz="1500" dirty="0" err="1"/>
              <a:t>общеучебных</a:t>
            </a:r>
            <a:r>
              <a:rPr lang="ru-RU" sz="1500" dirty="0"/>
              <a:t> умений и навыков на основе средств и методов информатики и ИКТ, в том числе овладение умениями работать с различными видами информации, самостоятельно планировать и осуществлять индивидуальную и коллективную информационную деятельность, представлять и оценивать ее результаты.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dirty="0"/>
              <a:t> Для достижения поставленной цели необходимо решать следующие</a:t>
            </a:r>
            <a:r>
              <a:rPr lang="ru-RU" sz="1500" i="1" dirty="0"/>
              <a:t> </a:t>
            </a:r>
            <a:r>
              <a:rPr lang="ru-RU" sz="1500" b="1" dirty="0">
                <a:solidFill>
                  <a:srgbClr val="0070C0"/>
                </a:solidFill>
              </a:rPr>
              <a:t>задачи:</a:t>
            </a:r>
            <a:r>
              <a:rPr lang="ru-RU" sz="1500" i="1" dirty="0">
                <a:solidFill>
                  <a:srgbClr val="0070C0"/>
                </a:solidFill>
              </a:rPr>
              <a:t> </a:t>
            </a:r>
            <a:endParaRPr lang="ru-RU" sz="1500" dirty="0">
              <a:solidFill>
                <a:srgbClr val="0070C0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500" b="1" dirty="0">
                <a:solidFill>
                  <a:srgbClr val="FF0000"/>
                </a:solidFill>
              </a:rPr>
              <a:t>образовательные:</a:t>
            </a:r>
            <a:endParaRPr lang="ru-RU" sz="1500" dirty="0">
              <a:solidFill>
                <a:srgbClr val="FF0000"/>
              </a:solidFill>
            </a:endParaRP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освоение знаний, составляющих основу научных представлений об информации, информационных процессах, системах, технологиях и моделях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овладение умениями работать с различными видами информации с помощью компьютера и других средств информационных и коммуникационных технологий, организовывать собственную информационную деятельность и планировать ее результаты;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500" b="1" dirty="0">
                <a:solidFill>
                  <a:srgbClr val="FF0000"/>
                </a:solidFill>
              </a:rPr>
              <a:t>развивающие:</a:t>
            </a:r>
            <a:endParaRPr lang="ru-RU" sz="1500" dirty="0">
              <a:solidFill>
                <a:srgbClr val="FF0000"/>
              </a:solidFill>
            </a:endParaRP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развитие познавательных интересов, интеллектуальных и творческих способностей средствами ИКТ; 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развитие умения самостоятельно ориентироваться и овладевать содержанием представленного теоретического материала;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развитие профессиональных навыков работы с персональным компьютером.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500" b="1" dirty="0">
                <a:solidFill>
                  <a:srgbClr val="FF0000"/>
                </a:solidFill>
              </a:rPr>
              <a:t>воспитательные:</a:t>
            </a:r>
            <a:endParaRPr lang="ru-RU" sz="1500" dirty="0">
              <a:solidFill>
                <a:srgbClr val="FF0000"/>
              </a:solidFill>
            </a:endParaRP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воспитание у учащихся умения самостоятельно приобретать и применять те знания по компьютерной грамоте, которые соответствуют современному уровню развития компьютерных технологий;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воспитание положительной социальной позиции подростка;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воспитание грамотного пользователя персональным компьютером.</a:t>
            </a:r>
          </a:p>
          <a:p>
            <a:pPr marL="0">
              <a:lnSpc>
                <a:spcPct val="100000"/>
              </a:lnSpc>
              <a:spcBef>
                <a:spcPts val="1200"/>
              </a:spcBef>
            </a:pPr>
            <a:endParaRPr lang="ru-RU" sz="700" dirty="0"/>
          </a:p>
        </p:txBody>
      </p:sp>
    </p:spTree>
    <p:extLst>
      <p:ext uri="{BB962C8B-B14F-4D97-AF65-F5344CB8AC3E}">
        <p14:creationId xmlns:p14="http://schemas.microsoft.com/office/powerpoint/2010/main" val="60746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686560"/>
            <a:ext cx="10820400" cy="4024125"/>
          </a:xfrm>
        </p:spPr>
        <p:txBody>
          <a:bodyPr>
            <a:noAutofit/>
          </a:bodyPr>
          <a:lstStyle/>
          <a:p>
            <a:r>
              <a:rPr lang="ru-RU" sz="1800" dirty="0"/>
              <a:t>Программа «Волшебный компьютер» обеспечивает преемственность дополнительного и общего образования, позволяет дополнить и систематизировать знания в область информатики и информационных технологий, полученные в общеобразовательной школе, и углубить их с учетом выбранного профиля обучения. </a:t>
            </a:r>
          </a:p>
          <a:p>
            <a:r>
              <a:rPr lang="ru-RU" sz="1800" dirty="0"/>
              <a:t>По форме программа модульная, что позволяет в зависимости от имеющихся знаний, возможностей и выбранного профиля начинать обучение с любого уровня обучения.</a:t>
            </a:r>
          </a:p>
          <a:p>
            <a:r>
              <a:rPr lang="ru-RU" sz="1800" dirty="0"/>
              <a:t>Распределение содержания по годам обучения может быть вариативным, более того, оно может частично осваиваться согласно выбранным профилям и начальному уровню </a:t>
            </a:r>
            <a:r>
              <a:rPr lang="ru-RU" sz="1800" dirty="0" err="1"/>
              <a:t>обученности</a:t>
            </a:r>
            <a:r>
              <a:rPr lang="ru-RU" sz="1800" dirty="0"/>
              <a:t> информатике в общеобразовательной школе.</a:t>
            </a:r>
          </a:p>
          <a:p>
            <a:r>
              <a:rPr lang="ru-RU" sz="1800" dirty="0"/>
              <a:t>Предлагаемая программа «Волшебный компьютер» состоит из 6 базовых разделов (Основы компьютерной грамотности, Компьютерная графика, Основы работы в сети Интернет, Технология создания сайтов и основы веб-дизайна, Офисные технологии, Увлекательное программирование) и 8 вариативных разделов (</a:t>
            </a:r>
            <a:r>
              <a:rPr lang="ru-RU" sz="1800" dirty="0" err="1"/>
              <a:t>Современне</a:t>
            </a:r>
            <a:r>
              <a:rPr lang="ru-RU" sz="1800" dirty="0"/>
              <a:t> </a:t>
            </a:r>
            <a:r>
              <a:rPr lang="en-US" sz="1800" dirty="0"/>
              <a:t>web</a:t>
            </a:r>
            <a:r>
              <a:rPr lang="ru-RU" sz="1800" dirty="0"/>
              <a:t>-технологии, Делопроизводство, Лаборатория компьютерных игр. Мастерская аниматора, Объектно-ориентированное программирование, Основы компьютерного дизайна, Автоматизация работы в офисных технологиях, Сетевые сервисы Устройство компьютера </a:t>
            </a:r>
          </a:p>
        </p:txBody>
      </p:sp>
    </p:spTree>
    <p:extLst>
      <p:ext uri="{BB962C8B-B14F-4D97-AF65-F5344CB8AC3E}">
        <p14:creationId xmlns:p14="http://schemas.microsoft.com/office/powerpoint/2010/main" val="293587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142581"/>
            <a:ext cx="8610600" cy="12930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496" y="1435608"/>
            <a:ext cx="11814048" cy="5233415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3500" dirty="0">
                <a:solidFill>
                  <a:srgbClr val="00B0F0"/>
                </a:solidFill>
              </a:rPr>
              <a:t>Из базовых и вариативных модулей складывается профиль обучения. 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3300" dirty="0">
                <a:solidFill>
                  <a:srgbClr val="FF0000"/>
                </a:solidFill>
              </a:rPr>
              <a:t>1 профиль </a:t>
            </a:r>
            <a:r>
              <a:rPr lang="ru-RU" sz="3300" dirty="0"/>
              <a:t>– </a:t>
            </a:r>
            <a:r>
              <a:rPr lang="ru-RU" sz="3300" dirty="0">
                <a:solidFill>
                  <a:schemeClr val="accent6"/>
                </a:solidFill>
              </a:rPr>
              <a:t>Пользователь ПК. </a:t>
            </a:r>
            <a:r>
              <a:rPr lang="ru-RU" sz="3300" dirty="0"/>
              <a:t>Для освоения данного профиля обязательными для изучения модулями являются Основы компьютерной грамотности и Офисные технологии. В зависимости от интересов, возраста и подготовленности учащихся возможно дополнение модулями Лаборатория компьютерных игр, Основы компьютерной графики или Технология создания сайтов и основы веб-дизайна.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3300" dirty="0">
                <a:solidFill>
                  <a:srgbClr val="FF0000"/>
                </a:solidFill>
              </a:rPr>
              <a:t>2 профиль </a:t>
            </a:r>
            <a:r>
              <a:rPr lang="ru-RU" sz="3300" dirty="0"/>
              <a:t>– </a:t>
            </a:r>
            <a:r>
              <a:rPr lang="ru-RU" sz="3300" dirty="0">
                <a:solidFill>
                  <a:schemeClr val="accent6"/>
                </a:solidFill>
              </a:rPr>
              <a:t>Оператор ПК. </a:t>
            </a:r>
            <a:r>
              <a:rPr lang="ru-RU" sz="3300" dirty="0"/>
              <a:t>Для освоения данного профиля обязательными для изучения модулями являются Офисные технологии и Основы работы в сети Интернет. Дополняется профиль по желанию Основами компьютерной графики, Технологией создания сайтов и основами веб-дизайна или Мастерской аниматора.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3300" dirty="0">
                <a:solidFill>
                  <a:srgbClr val="FF0000"/>
                </a:solidFill>
              </a:rPr>
              <a:t>3 профиль </a:t>
            </a:r>
            <a:r>
              <a:rPr lang="ru-RU" sz="3300" dirty="0"/>
              <a:t>– </a:t>
            </a:r>
            <a:r>
              <a:rPr lang="ru-RU" sz="3300" dirty="0">
                <a:solidFill>
                  <a:schemeClr val="accent6"/>
                </a:solidFill>
              </a:rPr>
              <a:t>Программист. </a:t>
            </a:r>
            <a:r>
              <a:rPr lang="ru-RU" sz="3300" dirty="0"/>
              <a:t>Для освоения данного профиля обязательными для изучения модулями являются Увлекательное программирование и Объектно-ориентированное программирование. В зависимости от интересов, возраста и подготовленности учащихся возможно дополнение модулями Лаборатория компьютерных игр, </a:t>
            </a:r>
            <a:r>
              <a:rPr lang="ru-RU" sz="3300" dirty="0" err="1"/>
              <a:t>Современне</a:t>
            </a:r>
            <a:r>
              <a:rPr lang="ru-RU" sz="3300" dirty="0"/>
              <a:t> </a:t>
            </a:r>
            <a:r>
              <a:rPr lang="en-US" sz="3300" dirty="0"/>
              <a:t>web</a:t>
            </a:r>
            <a:r>
              <a:rPr lang="ru-RU" sz="3300" dirty="0"/>
              <a:t>-технологии или Технология создания сайтов и основы веб-дизайна.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3300" dirty="0">
                <a:solidFill>
                  <a:srgbClr val="FF0000"/>
                </a:solidFill>
              </a:rPr>
              <a:t>4 профиль </a:t>
            </a:r>
            <a:r>
              <a:rPr lang="ru-RU" sz="3300" dirty="0"/>
              <a:t>– </a:t>
            </a:r>
            <a:r>
              <a:rPr lang="ru-RU" sz="3300" dirty="0">
                <a:solidFill>
                  <a:schemeClr val="accent6"/>
                </a:solidFill>
              </a:rPr>
              <a:t>Менеджер электронного офиса. </a:t>
            </a:r>
            <a:r>
              <a:rPr lang="ru-RU" sz="3300" dirty="0"/>
              <a:t>Для освоения данного профиля обязательными для изучения модулями являются Офисные технологии и Делопроизводство. Дополняется профиль по желанию Автоматизацией работы в офисных технологиях и Сетевые сервисы. 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3300" dirty="0">
                <a:solidFill>
                  <a:srgbClr val="FF0000"/>
                </a:solidFill>
              </a:rPr>
              <a:t>5 профиль </a:t>
            </a:r>
            <a:r>
              <a:rPr lang="ru-RU" sz="3300" dirty="0"/>
              <a:t>– </a:t>
            </a:r>
            <a:r>
              <a:rPr lang="ru-RU" sz="3300" dirty="0">
                <a:solidFill>
                  <a:schemeClr val="accent6"/>
                </a:solidFill>
              </a:rPr>
              <a:t>Дизайнер компьютерной графики. </a:t>
            </a:r>
            <a:r>
              <a:rPr lang="ru-RU" sz="3300" dirty="0"/>
              <a:t>Для освоения данного профиля обязательными для изучения модулями являются Компьютерная графика и Технология создания сайтов и основы веб-дизайна. В зависимости от интересов, возраста и подготовленности учащихся возможно дополнение модулями Сетевые сервисы, Основы компьютерного дизайна или Современный </a:t>
            </a:r>
            <a:r>
              <a:rPr lang="en-US" sz="3300" dirty="0"/>
              <a:t>web</a:t>
            </a:r>
            <a:r>
              <a:rPr lang="ru-RU" sz="3300" dirty="0"/>
              <a:t>-дизайн.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3300" dirty="0">
                <a:solidFill>
                  <a:srgbClr val="FF0000"/>
                </a:solidFill>
              </a:rPr>
              <a:t>6 профиль </a:t>
            </a:r>
            <a:r>
              <a:rPr lang="ru-RU" sz="3300" dirty="0"/>
              <a:t>– </a:t>
            </a:r>
            <a:r>
              <a:rPr lang="ru-RU" sz="3300" dirty="0">
                <a:solidFill>
                  <a:schemeClr val="accent6"/>
                </a:solidFill>
              </a:rPr>
              <a:t>Системный администратор. </a:t>
            </a:r>
            <a:r>
              <a:rPr lang="ru-RU" sz="3300" dirty="0"/>
              <a:t>Для освоения данного профиля обязательными для изучения модулями являются Основы компьютерной грамотности и Основы работы в сети Интернет. Дополняется профиль по желанию Устройство компьютера, Современные </a:t>
            </a:r>
            <a:r>
              <a:rPr lang="en-US" sz="3300" dirty="0"/>
              <a:t>web</a:t>
            </a:r>
            <a:r>
              <a:rPr lang="ru-RU" sz="3300" dirty="0"/>
              <a:t>-технологии или Коммуникационные технологии.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75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1672" y="703413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Ожидаемые результаты и способы определения их </a:t>
            </a:r>
            <a:r>
              <a:rPr lang="ru-RU" sz="3600" b="1" dirty="0" smtClean="0"/>
              <a:t>результативности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881662"/>
              </p:ext>
            </p:extLst>
          </p:nvPr>
        </p:nvGraphicFramePr>
        <p:xfrm>
          <a:off x="289560" y="1979188"/>
          <a:ext cx="11622024" cy="3283245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5810405">
                  <a:extLst>
                    <a:ext uri="{9D8B030D-6E8A-4147-A177-3AD203B41FA5}">
                      <a16:colId xmlns:a16="http://schemas.microsoft.com/office/drawing/2014/main" xmlns="" val="2085961367"/>
                    </a:ext>
                  </a:extLst>
                </a:gridCol>
                <a:gridCol w="5811619">
                  <a:extLst>
                    <a:ext uri="{9D8B030D-6E8A-4147-A177-3AD203B41FA5}">
                      <a16:colId xmlns:a16="http://schemas.microsoft.com/office/drawing/2014/main" xmlns="" val="4044694784"/>
                    </a:ext>
                  </a:extLst>
                </a:gridCol>
              </a:tblGrid>
              <a:tr h="2052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Знать /понимать</a:t>
                      </a:r>
                      <a:endParaRPr lang="ru-RU" sz="12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Уметь</a:t>
                      </a:r>
                      <a:endParaRPr lang="ru-RU" sz="12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7940145"/>
                  </a:ext>
                </a:extLst>
              </a:tr>
              <a:tr h="3078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Основные технологии создания, редактирования, оформления, сохранения, передачи информационных объектов различного типа с помощью современных программных средств информационных и коммуникационных технологий;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Назначение и области использования основных технических средств информационных и коммуникационных технологий и информационных ресурсов;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Базовые принципы организации и функционирования компьютерных сетей;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Норма информационной этики и права, информационной безопасности, принципы обеспечения информационной безопасности;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Выделять информационный аспект в деятельности человека; информационное взаимодействие в простейших социальных, биологических и технических системах;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Проводить статистическую обработку данных с помощью компьютера;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Оперировать информационными объектами, используя имеющиеся знания о возможностях информационных и коммуникационных технологий, в том числе создавать структуры хранения данных; пользоваться справочными системами и другими источниками справочной информации; соблюдать права интеллектуальной собственности на информацию;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Выполнять требования техники безопасности, гигиены, эргономики и ресурсосбережения при работе со средствами информатизации, обеспечения надежного функционирования средств ИКТ.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8144155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89560" y="1484863"/>
            <a:ext cx="8610600" cy="494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cap="none" dirty="0" smtClean="0"/>
              <a:t>В результате обучения по программе «волшебный компьютер» обучающиеся должны</a:t>
            </a:r>
            <a:r>
              <a:rPr lang="en-US" sz="1400" cap="none" dirty="0" smtClean="0"/>
              <a:t>:</a:t>
            </a:r>
            <a:endParaRPr lang="ru-RU" sz="1400" cap="none" dirty="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9560" y="5027189"/>
            <a:ext cx="11475720" cy="1735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400" cap="none" dirty="0" smtClean="0"/>
              <a:t>Обязательные результаты по профилям приведены для каждого модуля и полностью соответствуют ожидаемым результатам. Конечный уровень ЗУН обучающиеся определяется для каждого модуля отдельно и характеризует универсальные компетенции для выбранного профиля.  </a:t>
            </a:r>
          </a:p>
          <a:p>
            <a:pPr algn="l">
              <a:lnSpc>
                <a:spcPct val="100000"/>
              </a:lnSpc>
            </a:pPr>
            <a:r>
              <a:rPr lang="ru-RU" sz="1400" cap="none" dirty="0" smtClean="0"/>
              <a:t>Предметом диагностики и контроля являются не только  внешние образовательные продукты учащихся, но и их внутренние личностные качества (освоенные способы деятельности, знания, умения), которые относятся к целям и задачам программы.</a:t>
            </a:r>
            <a:endParaRPr lang="ru-RU" sz="700" cap="none" dirty="0"/>
          </a:p>
        </p:txBody>
      </p:sp>
    </p:spTree>
    <p:extLst>
      <p:ext uri="{BB962C8B-B14F-4D97-AF65-F5344CB8AC3E}">
        <p14:creationId xmlns:p14="http://schemas.microsoft.com/office/powerpoint/2010/main" val="272044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6896" y="642452"/>
            <a:ext cx="9372600" cy="1686219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Формы подведения итогов реализации дополнительной образовательной программы.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процессе обучения осуществляется три вида контроля знаний: </a:t>
            </a:r>
          </a:p>
          <a:p>
            <a:pPr lvl="0"/>
            <a:r>
              <a:rPr lang="ru-RU" dirty="0"/>
              <a:t>тематический контроль осуществляется по результатам выполнения обучающимися практических заданий</a:t>
            </a:r>
          </a:p>
          <a:p>
            <a:pPr lvl="0"/>
            <a:r>
              <a:rPr lang="ru-RU" dirty="0"/>
              <a:t>промежуточный контроль проводится после изучения разделов при выполнении контрольных работ</a:t>
            </a:r>
          </a:p>
          <a:p>
            <a:pPr lvl="0"/>
            <a:r>
              <a:rPr lang="ru-RU" dirty="0"/>
              <a:t>итоговый контроль проводится по окончании изучения учебных модулей (дисциплин) в форме экзаменов или дифференцированных зачётов (зачёт с отметкой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74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304</TotalTime>
  <Words>1149</Words>
  <Application>Microsoft Office PowerPoint</Application>
  <PresentationFormat>Широкоэкранный</PresentationFormat>
  <Paragraphs>58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</vt:lpstr>
      <vt:lpstr>След самолета</vt:lpstr>
      <vt:lpstr>ТОУ «Волшебный Компьютер»</vt:lpstr>
      <vt:lpstr>Пояснительная записка</vt:lpstr>
      <vt:lpstr>Актуальность программы</vt:lpstr>
      <vt:lpstr>Цели и задачи программы</vt:lpstr>
      <vt:lpstr>Презентация PowerPoint</vt:lpstr>
      <vt:lpstr>Презентация PowerPoint</vt:lpstr>
      <vt:lpstr>Ожидаемые результаты и способы определения их результативности  </vt:lpstr>
      <vt:lpstr>Формы подведения итогов реализации дополнительной образовательной программы.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ТОУ «Волшебный Компьютер»</dc:title>
  <dc:creator>vladiproton@gmail.com</dc:creator>
  <cp:lastModifiedBy>Олеся Юрьевна Апарина</cp:lastModifiedBy>
  <cp:revision>17</cp:revision>
  <dcterms:created xsi:type="dcterms:W3CDTF">2018-10-06T06:38:11Z</dcterms:created>
  <dcterms:modified xsi:type="dcterms:W3CDTF">2018-10-09T10:11:30Z</dcterms:modified>
</cp:coreProperties>
</file>