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0DB0CE-9AA0-4B88-B1C4-8654DB7B50A1}">
          <p14:sldIdLst/>
        </p14:section>
        <p14:section name="Раздел без заголовка" id="{8DE6F083-4AE9-4BAE-BBB7-3C17A59F659E}">
          <p14:sldIdLst>
            <p14:sldId id="256"/>
            <p14:sldId id="257"/>
            <p14:sldId id="262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FF"/>
    <a:srgbClr val="F8F8F8"/>
    <a:srgbClr val="0000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788" autoAdjust="0"/>
    <p:restoredTop sz="90929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633532-89D9-4AF3-947A-668C1790F5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6662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11\Rainbow\rainbow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1336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19700"/>
            <a:ext cx="6705600" cy="952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E415B0-BDFE-480C-BA2C-27A62320B033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6DB8DA-3D08-4EB4-9C51-599AAF5E65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16A44-41B0-450F-B79B-1C7CD8C60B53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BEC0-3FBA-4623-ABA3-19FCF8DC6D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935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8288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3340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699F1-A13E-4EC1-9DAD-FA688F4BBCDD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B896B-F5D5-4468-94A9-1AF8DA3FF6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889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5F4AF-9299-4DDB-9A1E-FD1FF13FBBB1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9BCF6-F5FA-4EC3-A1AE-B3A01FBCC2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21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29642-1EDC-4275-A6DC-C79F24E3A448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B7E65-E29E-4945-A776-C57AE1D1A6F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329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2286000"/>
            <a:ext cx="3581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2286000"/>
            <a:ext cx="3581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65316-0132-4EF7-B5E7-C8BE46C7F239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09A48-0A2C-4635-8EF6-69051FCB66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005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F5405-6591-479C-82E1-D962A26F8D66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099C0-A9E2-4015-AE3D-1FE6EDD93C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422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75C3D-4834-4730-8F7F-3509CEEFA47E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808FC-61D8-42E2-BC58-1F56CF5DFB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3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04B57-7E7E-4D74-BBC2-37468C4C50DA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AF125-8C9B-4116-96FE-8509598832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013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055DB-19EF-4B50-9AB9-7DA4A1416FEB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82AF2-1BEA-4CEB-A095-860121D09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343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0703A-F20B-485E-9F36-12AE93D89510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4237D-0C54-44D1-820C-8427D9E42C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3483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86000"/>
            <a:ext cx="731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8513" y="6248400"/>
            <a:ext cx="179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DA9A7FE-4757-4E11-9690-F7DBDDA20A28}" type="datetime1">
              <a:rPr lang="en-US" altLang="ru-RU"/>
              <a:pPr/>
              <a:t>10/5/2018</a:t>
            </a:fld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94063" y="6248400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5913" y="6248400"/>
            <a:ext cx="179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A82CB6-5CC2-405C-8205-4FFD7341E76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265238" y="1701800"/>
            <a:ext cx="1112838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tranamasterov.ru/technic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548680"/>
            <a:ext cx="7488832" cy="504056"/>
          </a:xfrm>
        </p:spPr>
        <p:txBody>
          <a:bodyPr/>
          <a:lstStyle/>
          <a:p>
            <a:r>
              <a:rPr lang="ru-RU" altLang="ru-RU" sz="2000" dirty="0" smtClean="0"/>
              <a:t>Дополнительная общеобразовательная программа</a:t>
            </a:r>
            <a:br>
              <a:rPr lang="ru-RU" altLang="ru-RU" sz="2000" dirty="0" smtClean="0"/>
            </a:br>
            <a:r>
              <a:rPr lang="ru-RU" altLang="ru-RU" sz="2000" dirty="0" smtClean="0"/>
              <a:t>технической направленности</a:t>
            </a:r>
            <a:endParaRPr lang="en-US" altLang="ru-RU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1988840"/>
            <a:ext cx="4968552" cy="2592288"/>
          </a:xfrm>
        </p:spPr>
        <p:txBody>
          <a:bodyPr/>
          <a:lstStyle/>
          <a:p>
            <a:r>
              <a:rPr lang="ru-RU" altLang="ru-RU" sz="4200" dirty="0" smtClean="0"/>
              <a:t>Дизайн окружающей среды</a:t>
            </a:r>
            <a:endParaRPr lang="en-US" altLang="ru-RU" sz="4200" dirty="0" smtClean="0"/>
          </a:p>
          <a:p>
            <a:r>
              <a:rPr lang="ru-RU" altLang="ru-RU" sz="2000" dirty="0" smtClean="0"/>
              <a:t>Возраст детей 9-14 лет</a:t>
            </a:r>
          </a:p>
          <a:p>
            <a:r>
              <a:rPr lang="ru-RU" altLang="ru-RU" sz="2000" dirty="0" smtClean="0"/>
              <a:t>Срок реализации – 3 года</a:t>
            </a:r>
            <a:endParaRPr lang="en-US" alt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30120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Автор : Судьбина </a:t>
            </a:r>
            <a:endParaRPr lang="en-US" sz="1800" dirty="0" smtClean="0"/>
          </a:p>
          <a:p>
            <a:r>
              <a:rPr lang="ru-RU" sz="1800" dirty="0" smtClean="0"/>
              <a:t>Любовь  Анатольевна, </a:t>
            </a:r>
          </a:p>
          <a:p>
            <a:r>
              <a:rPr lang="ru-RU" sz="1800" dirty="0" smtClean="0"/>
              <a:t>педагог дополнительного образования МБУДО «СЮТ»</a:t>
            </a:r>
            <a:endParaRPr lang="ru-RU" sz="1800" dirty="0"/>
          </a:p>
        </p:txBody>
      </p:sp>
      <p:pic>
        <p:nvPicPr>
          <p:cNvPr id="5122" name="Picture 2" descr="F:\ПРЕЗЕНТАЦИЯ ТОУ 1 сент18\моя веселая площадка 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290129"/>
            <a:ext cx="2091000" cy="3236683"/>
          </a:xfrm>
          <a:prstGeom prst="rect">
            <a:avLst/>
          </a:prstGeom>
          <a:noFill/>
          <a:ln w="38100">
            <a:solidFill>
              <a:srgbClr val="FF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04664"/>
            <a:ext cx="7344816" cy="2592288"/>
          </a:xfrm>
          <a:ln cmpd="dbl">
            <a:solidFill>
              <a:srgbClr val="009900"/>
            </a:solidFill>
          </a:ln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Программа </a:t>
            </a:r>
            <a:r>
              <a:rPr lang="ru-RU" sz="2000" dirty="0">
                <a:latin typeface="Times New Roman"/>
                <a:ea typeface="Times New Roman"/>
              </a:rPr>
              <a:t>основана на применении дизайна </a:t>
            </a: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(</a:t>
            </a:r>
            <a:r>
              <a:rPr lang="ru-RU" sz="2000" dirty="0">
                <a:latin typeface="Times New Roman"/>
                <a:ea typeface="Times New Roman"/>
              </a:rPr>
              <a:t>от английского </a:t>
            </a:r>
            <a:r>
              <a:rPr lang="en-US" sz="2000" i="1" dirty="0">
                <a:latin typeface="Times New Roman"/>
                <a:ea typeface="Times New Roman"/>
              </a:rPr>
              <a:t>design</a:t>
            </a:r>
            <a:r>
              <a:rPr lang="ru-RU" sz="2000" dirty="0">
                <a:latin typeface="Times New Roman"/>
                <a:ea typeface="Times New Roman"/>
              </a:rPr>
              <a:t> – </a:t>
            </a:r>
            <a:r>
              <a:rPr lang="ru-RU" sz="2000" i="1" dirty="0">
                <a:latin typeface="Times New Roman"/>
                <a:ea typeface="Times New Roman"/>
              </a:rPr>
              <a:t>замысел, проект</a:t>
            </a:r>
            <a:r>
              <a:rPr lang="ru-RU" sz="2000" i="1" dirty="0" smtClean="0">
                <a:latin typeface="Times New Roman"/>
                <a:ea typeface="Times New Roman"/>
              </a:rPr>
              <a:t>, конструкция</a:t>
            </a:r>
            <a:r>
              <a:rPr lang="ru-RU" sz="2000" dirty="0" smtClean="0">
                <a:latin typeface="Times New Roman"/>
                <a:ea typeface="Times New Roman"/>
              </a:rPr>
              <a:t>), как системного подхода </a:t>
            </a:r>
            <a:r>
              <a:rPr lang="ru-RU" sz="2000" spc="-10" dirty="0" smtClean="0">
                <a:latin typeface="Times New Roman"/>
                <a:ea typeface="Times New Roman"/>
              </a:rPr>
              <a:t>к проектированию каждой вещи</a:t>
            </a:r>
            <a:r>
              <a:rPr lang="ru-RU" sz="2000" dirty="0" smtClean="0">
                <a:latin typeface="Times New Roman"/>
                <a:ea typeface="Times New Roman"/>
              </a:rPr>
              <a:t> и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охватывающего творчество художника-конструктора (дизайнера), методы и результаты его труда для создания на занятиях новых видов </a:t>
            </a:r>
            <a:r>
              <a:rPr lang="ru-RU" sz="2000" dirty="0">
                <a:latin typeface="Times New Roman"/>
                <a:ea typeface="Times New Roman"/>
              </a:rPr>
              <a:t>и типов изделий, отвечающим требованиям общественной пользы, удобства эксплуатации </a:t>
            </a:r>
            <a:r>
              <a:rPr lang="ru-RU" sz="2000" dirty="0" smtClean="0">
                <a:latin typeface="Times New Roman"/>
                <a:ea typeface="Times New Roman"/>
              </a:rPr>
              <a:t>и красоты.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alt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9403" y="3068960"/>
            <a:ext cx="7049021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/>
                <a:ea typeface="Times New Roman"/>
              </a:rPr>
              <a:t>Новизна программы заключается в направленности на изучение, использование традиционных и современных материалов, новых технологий их обработки, что даёт большое поле для экспериментирования и творческого самовыражения.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/>
                <a:ea typeface="Times New Roman"/>
              </a:rPr>
              <a:t>Программа построена так, чтобы дать учащимся не только основы знаний  в области дизайна,  технологии обработки различных материалов и проектирования, а предоставить детям возможность создавать  по собственным замыслам проекты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023" y="116632"/>
            <a:ext cx="4854177" cy="1483568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создание </a:t>
            </a:r>
            <a:r>
              <a:rPr lang="ru-RU" sz="1800" dirty="0">
                <a:latin typeface="Times New Roman"/>
                <a:ea typeface="Times New Roman"/>
              </a:rPr>
              <a:t>условий для развития творческого потенциала учащихся через дизайнерскую деятельность, воспитание творческой самостоятельности и активности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  <a:br>
              <a:rPr lang="ru-RU" sz="1800" dirty="0" smtClean="0"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40768"/>
            <a:ext cx="7315200" cy="5328592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Задачи программы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знакомить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с основами знаний в области проектирования, композиции, формообразования,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цветоведения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технической эстетики, декоративно-прикладного искусства и дизайна;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содействовать расширению зоны активного познания;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учить оперировать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полученными знаниями на занятиях геометрии, черчения, изобразительного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искусства и окружающего мира;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формировать навыки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проектно-исследовательской деятельности;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развивать креативные способности детей;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 smtClean="0">
                <a:latin typeface="Times New Roman"/>
                <a:ea typeface="Times New Roman"/>
              </a:rPr>
              <a:t>формировать </a:t>
            </a:r>
            <a:r>
              <a:rPr lang="ru-RU" sz="1800" dirty="0">
                <a:latin typeface="Times New Roman"/>
                <a:ea typeface="Times New Roman"/>
              </a:rPr>
              <a:t>духовную культуру и эмоциональное отношение к действительности;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развивать умение ориентироваться в проблемных ситуациях;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формировать сознательное отношение к безопасности труда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воспитывать  умение жить в коллективе и работать в команде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формировать умения самостоятельной и творческой </a:t>
            </a:r>
            <a:r>
              <a:rPr lang="ru-RU" sz="1800" dirty="0" smtClean="0">
                <a:latin typeface="Times New Roman"/>
                <a:ea typeface="Times New Roman"/>
              </a:rPr>
              <a:t>деятельности.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630555" algn="l"/>
              </a:tabLs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6373" y="270456"/>
            <a:ext cx="2367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Цель программы: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3050"/>
            <a:ext cx="2160240" cy="923702"/>
          </a:xfrm>
        </p:spPr>
        <p:txBody>
          <a:bodyPr/>
          <a:lstStyle/>
          <a:p>
            <a:r>
              <a:rPr lang="ru-RU" dirty="0" smtClean="0"/>
              <a:t>Основные разделы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76672"/>
            <a:ext cx="4762872" cy="564949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/>
              <a:t>Виды дизайна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Основы изобразительной грамоты (рисунок, </a:t>
            </a:r>
            <a:r>
              <a:rPr lang="ru-RU" sz="1800" dirty="0" err="1" smtClean="0"/>
              <a:t>цветоведение</a:t>
            </a:r>
            <a:r>
              <a:rPr lang="ru-RU" sz="1800" dirty="0" smtClean="0"/>
              <a:t>, композиция)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Дизайн в технике бумажной пластики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Пластичные материалы в дизайне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Архитектурный дизайн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Дизайн интерьера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Графический дизайн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Макетирование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Технологии обработки материалов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/>
              <a:t>Основы проектной деятельности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 smtClean="0"/>
              <a:t>Творческая мастерская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322712" cy="5400600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ДИПЛОМЫ СУДЬБИНА К АТТЕСТАЦИИ\wertyuio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30" y="4532338"/>
            <a:ext cx="2511599" cy="20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ПРЕЗЕНТАЦИЯ ТОУ 1 сент18\Дашина Красная кни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24859"/>
            <a:ext cx="2023447" cy="179782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ПРЕЗЕНТАЦИЯ ТОУ 1 сент18\ST835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6" y="993183"/>
            <a:ext cx="1253199" cy="16709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ПРЕЗЕНТАЦИЯ ТОУ 1 сент18\DSC03924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53" y="1392004"/>
            <a:ext cx="1442084" cy="12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994122"/>
          </a:xfrm>
        </p:spPr>
        <p:txBody>
          <a:bodyPr/>
          <a:lstStyle/>
          <a:p>
            <a:r>
              <a:rPr lang="ru-RU" sz="2000" dirty="0" smtClean="0"/>
              <a:t>Наши достижения</a:t>
            </a:r>
            <a:br>
              <a:rPr lang="ru-RU" sz="2000" dirty="0" smtClean="0"/>
            </a:br>
            <a:r>
              <a:rPr lang="ru-RU" sz="1600" dirty="0" smtClean="0"/>
              <a:t>Учащиеся творческого объединения «Калейдоскоп» участвуют в конкурсах различного уровня – Городских, Всероссийских, Международных. </a:t>
            </a:r>
            <a:br>
              <a:rPr lang="ru-RU" sz="1600" dirty="0" smtClean="0"/>
            </a:br>
            <a:r>
              <a:rPr lang="ru-RU" sz="1600" dirty="0" smtClean="0"/>
              <a:t>Авторы работ неоднократно удостаивались дипломов и наград, были отмечены в СМИ – «Заполярная правда», «Заполярный вестник»</a:t>
            </a:r>
            <a:endParaRPr lang="ru-RU" sz="1600" dirty="0"/>
          </a:p>
        </p:txBody>
      </p:sp>
      <p:pic>
        <p:nvPicPr>
          <p:cNvPr id="1026" name="Picture 2" descr="D:\ДИПЛОМЫ СУДЬБИНА К АТТЕСТАЦИИ\достижения ДЕТИ Судьбина 11-14\12-13\Санникова_Судьб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62343"/>
            <a:ext cx="1398108" cy="19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ИПЛОМЫ СУДЬБИНА К АТТЕСТАЦИИ\достижения ДЕТИ Судьбина 11-14\12-13\Химич_Р_Северная палит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0380"/>
            <a:ext cx="1451719" cy="202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ИПЛОМЫ СУДЬБИНА К АТТЕСТАЦИИ\достижения ДЕТИ Судьбина 11-14\12-13\Лунева_Г_выста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14331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ИПЛОМЫ СУДЬБИНА К АТТЕСТАЦИИ\достижения ДЕТИ Судьбина 11-14\13-14\13. Самойлова Пол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61" y="1988840"/>
            <a:ext cx="1431679" cy="20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ИПЛОМЫ СУДЬБИНА К АТТЕСТАЦИИ\ДИПЛОМЫ СОБИРАЮ ВСЕ 2014-2017\КИСИЕВА ДЗЕРАССА, КИСИЕВ РОБЕРТ И МАМА ЭЛБАКИЕВА ДИАНА СТАНИСЛАВОВ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00808"/>
            <a:ext cx="1481947" cy="20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Самойлова  Гор 2 SPE_Dipol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7" y="4023195"/>
            <a:ext cx="14045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ДИПЛОМЫ СУДЬБИНА К АТТЕСТАЦИИ\ДИПЛОМЫ СОБИРАЮ ВСЕ 2014-2017\ШКАБАРА в презен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77684"/>
            <a:ext cx="1445319" cy="20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43" y="2162045"/>
            <a:ext cx="1469437" cy="20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K:\Феоктис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74" y="2276872"/>
            <a:ext cx="1307151" cy="18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88" y="4365104"/>
            <a:ext cx="1419829" cy="20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:\ДИПЛОМЫ СУДЬБИНА К АТТЕСТАЦИИ\ДИПЛОМЫ СОБИРАЮ ВСЕ 2014-2017\ДИПЛОМЫ НАШИ разных лет\Дипломы для Людмилы Михайловны СОШ14 на 090914 дополнить знв\Башмакова диплом 1 9 мая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22" y="4875613"/>
            <a:ext cx="1315405" cy="18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188640"/>
            <a:ext cx="648072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u="sng" kern="50" dirty="0" smtClean="0">
                <a:latin typeface="Times New Roman"/>
                <a:ea typeface="Lucida Sans Unicode"/>
                <a:hlinkClick r:id="rId2"/>
              </a:rPr>
              <a:t>Литература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kern="50" dirty="0">
                <a:latin typeface="Times New Roman"/>
                <a:ea typeface="Lucida Sans Unicode"/>
              </a:rPr>
              <a:t>Богомолов Н.С. Скульптура на занятиях в школьном кружке. Пособие для учителя. М.: Просвещение, </a:t>
            </a:r>
            <a:r>
              <a:rPr lang="ru-RU" sz="1600" kern="50" dirty="0" smtClean="0">
                <a:latin typeface="Times New Roman"/>
                <a:ea typeface="Lucida Sans Unicode"/>
              </a:rPr>
              <a:t>1998</a:t>
            </a:r>
            <a:endParaRPr lang="ru-RU" sz="1600" kern="50" dirty="0" smtClean="0">
              <a:latin typeface="Times New Roman"/>
              <a:ea typeface="Lucida Sans Unicode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kern="50" dirty="0" smtClean="0">
                <a:latin typeface="Times New Roman"/>
                <a:ea typeface="Lucida Sans Unicode"/>
              </a:rPr>
              <a:t>Гагарин </a:t>
            </a:r>
            <a:r>
              <a:rPr lang="ru-RU" sz="1600" kern="50" dirty="0">
                <a:latin typeface="Times New Roman"/>
                <a:ea typeface="Lucida Sans Unicode"/>
              </a:rPr>
              <a:t>Б.Г. Конструирование из бумаги. Справочник. </a:t>
            </a:r>
            <a:r>
              <a:rPr lang="ru-RU" sz="1600" kern="50" dirty="0" smtClean="0">
                <a:latin typeface="Times New Roman"/>
                <a:ea typeface="Lucida Sans Unicode"/>
              </a:rPr>
              <a:t>Ташкент,1998 </a:t>
            </a:r>
            <a:endParaRPr lang="ru-RU" sz="1600" kern="50" dirty="0" smtClean="0">
              <a:latin typeface="Times New Roman"/>
              <a:ea typeface="Lucida Sans Unicode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kern="50" dirty="0" smtClean="0">
                <a:latin typeface="Times New Roman"/>
                <a:ea typeface="Lucida Sans Unicode"/>
              </a:rPr>
              <a:t>Логвиненко </a:t>
            </a:r>
            <a:r>
              <a:rPr lang="ru-RU" sz="1600" kern="50" dirty="0">
                <a:latin typeface="Times New Roman"/>
                <a:ea typeface="Lucida Sans Unicode"/>
              </a:rPr>
              <a:t>Г.В. Декоративная композиция. М.: ВЛАДОС, 2008</a:t>
            </a:r>
            <a:r>
              <a:rPr lang="ru-RU" sz="1600" kern="50" dirty="0" smtClean="0">
                <a:latin typeface="Times New Roman"/>
                <a:ea typeface="Lucida Sans Unicode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kern="50" dirty="0" err="1">
                <a:latin typeface="Times New Roman"/>
                <a:ea typeface="Lucida Sans Unicode"/>
              </a:rPr>
              <a:t>Кельмович</a:t>
            </a:r>
            <a:r>
              <a:rPr lang="ru-RU" sz="1600" kern="50" dirty="0">
                <a:latin typeface="Times New Roman"/>
                <a:ea typeface="Lucida Sans Unicode"/>
              </a:rPr>
              <a:t> М.Я. Дизайн дома и квартиры. Технология интерьера. М.: АСТ: ХРАНИТЕЛЬ. СПб.: </a:t>
            </a:r>
            <a:r>
              <a:rPr lang="ru-RU" sz="1600" kern="50" dirty="0" err="1">
                <a:latin typeface="Times New Roman"/>
                <a:ea typeface="Lucida Sans Unicode"/>
              </a:rPr>
              <a:t>Астрель</a:t>
            </a:r>
            <a:r>
              <a:rPr lang="ru-RU" sz="1600" kern="50" dirty="0">
                <a:latin typeface="Times New Roman"/>
                <a:ea typeface="Lucida Sans Unicode"/>
              </a:rPr>
              <a:t> – СПб, 2008</a:t>
            </a:r>
            <a:r>
              <a:rPr lang="ru-RU" sz="1600" kern="50" dirty="0" smtClean="0">
                <a:latin typeface="Times New Roman"/>
                <a:ea typeface="Lucida Sans Unicode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kern="50" dirty="0">
                <a:latin typeface="Times New Roman"/>
                <a:ea typeface="Lucida Sans Unicode"/>
              </a:rPr>
              <a:t>Докучаева Н.Н. Строим город. СПб.: ТОО «Диамант», 2007</a:t>
            </a:r>
            <a:r>
              <a:rPr lang="ru-RU" sz="1600" kern="50" dirty="0" smtClean="0">
                <a:latin typeface="Times New Roman"/>
                <a:ea typeface="Lucida Sans Unicode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kern="50" dirty="0">
                <a:latin typeface="Times New Roman"/>
                <a:ea typeface="Lucida Sans Unicode"/>
              </a:rPr>
              <a:t>Дизайн. Иллюстрированный словарь – справочник/ Г.Б. Минервин М.: «Архитектура – с», 2004</a:t>
            </a:r>
            <a:r>
              <a:rPr lang="ru-RU" sz="1600" kern="50" dirty="0" smtClean="0">
                <a:latin typeface="Times New Roman"/>
                <a:ea typeface="Lucida Sans Unicode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600" kern="50" dirty="0">
                <a:latin typeface="Times New Roman"/>
                <a:ea typeface="Lucida Sans Unicode"/>
              </a:rPr>
              <a:t>Нестеренко О.Н. Краткая энциклопедия дизайна. М.: Молодая гвардия, 1994.</a:t>
            </a:r>
            <a:endParaRPr lang="ru-RU" sz="18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u="sng" kern="50" dirty="0" smtClean="0">
              <a:solidFill>
                <a:srgbClr val="0000FF"/>
              </a:solidFill>
              <a:latin typeface="Times New Roman"/>
              <a:ea typeface="Lucida Sans Unicode"/>
              <a:hlinkClick r:id="rId2"/>
            </a:endParaRPr>
          </a:p>
          <a:p>
            <a:pPr indent="450215" algn="just">
              <a:spcAft>
                <a:spcPts val="0"/>
              </a:spcAft>
            </a:pPr>
            <a:r>
              <a:rPr lang="ru-RU" sz="1800" u="sng" kern="50" dirty="0" smtClean="0">
                <a:latin typeface="Times New Roman"/>
                <a:ea typeface="Lucida Sans Unicode"/>
                <a:hlinkClick r:id="rId2"/>
              </a:rPr>
              <a:t>Интернет-источники</a:t>
            </a:r>
            <a:endParaRPr lang="ru-RU" sz="1800" u="sng" kern="50" dirty="0">
              <a:latin typeface="Times New Roman"/>
              <a:ea typeface="Lucida Sans Unicode"/>
              <a:hlinkClick r:id="rId2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u="sng" kern="50" dirty="0" smtClean="0">
                <a:solidFill>
                  <a:srgbClr val="0000FF"/>
                </a:solidFill>
                <a:latin typeface="Times New Roman"/>
                <a:ea typeface="Lucida Sans Unicode"/>
                <a:hlinkClick r:id="rId2"/>
              </a:rPr>
              <a:t>http</a:t>
            </a:r>
            <a:r>
              <a:rPr lang="ru-RU" sz="1600" u="sng" kern="50" dirty="0">
                <a:solidFill>
                  <a:srgbClr val="0000FF"/>
                </a:solidFill>
                <a:latin typeface="Times New Roman"/>
                <a:ea typeface="Lucida Sans Unicode"/>
                <a:hlinkClick r:id="rId2"/>
              </a:rPr>
              <a:t>://</a:t>
            </a:r>
            <a:r>
              <a:rPr lang="ru-RU" sz="1600" u="sng" kern="50" dirty="0" smtClean="0">
                <a:solidFill>
                  <a:srgbClr val="0000FF"/>
                </a:solidFill>
                <a:latin typeface="Times New Roman"/>
                <a:ea typeface="Lucida Sans Unicode"/>
                <a:hlinkClick r:id="rId2"/>
              </a:rPr>
              <a:t>stranamasterov.ru/technics</a:t>
            </a:r>
            <a:r>
              <a:rPr lang="ru-RU" sz="1600" u="sng" kern="50" dirty="0" smtClean="0">
                <a:solidFill>
                  <a:srgbClr val="0000FF"/>
                </a:solidFill>
                <a:latin typeface="Times New Roman"/>
                <a:ea typeface="Lucida Sans Unicode"/>
              </a:rPr>
              <a:t>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F:\ПРЕЗЕНТАЦИЯ ТОУ 1 сент18\DSC04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01477"/>
            <a:ext cx="17619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н радуга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радуга</Template>
  <TotalTime>195</TotalTime>
  <Words>346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Sans Unicode</vt:lpstr>
      <vt:lpstr>Symbol</vt:lpstr>
      <vt:lpstr>Times New Roman</vt:lpstr>
      <vt:lpstr>Wingdings</vt:lpstr>
      <vt:lpstr>фон радуга</vt:lpstr>
      <vt:lpstr>Дополнительная общеобразовательная программа технической направленности</vt:lpstr>
      <vt:lpstr>  Программа основана на применении дизайна  (от английского design – замысел, проект, конструкция), как системного подхода к проектированию каждой вещи и охватывающего творчество художника-конструктора (дизайнера), методы и результаты его труда для создания на занятиях новых видов и типов изделий, отвечающим требованиям общественной пользы, удобства эксплуатации и красоты. </vt:lpstr>
      <vt:lpstr> создание условий для развития творческого потенциала учащихся через дизайнерскую деятельность, воспитание творческой самостоятельности и активности. </vt:lpstr>
      <vt:lpstr>Основные разделы программы</vt:lpstr>
      <vt:lpstr>Наши достижения Учащиеся творческого объединения «Калейдоскоп» участвуют в конкурсах различного уровня – Городских, Всероссийских, Международных.  Авторы работ неоднократно удостаивались дипломов и наград, были отмечены в СМИ – «Заполярная правда», «Заполярный вестник»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программа</dc:title>
  <dc:creator>Kaleydoskop</dc:creator>
  <cp:lastModifiedBy>Олеся Юрьевна Апарина</cp:lastModifiedBy>
  <cp:revision>30</cp:revision>
  <cp:lastPrinted>1601-01-01T00:00:00Z</cp:lastPrinted>
  <dcterms:created xsi:type="dcterms:W3CDTF">2018-09-21T08:36:57Z</dcterms:created>
  <dcterms:modified xsi:type="dcterms:W3CDTF">2018-10-05T07:37:41Z</dcterms:modified>
</cp:coreProperties>
</file>