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roboto.ru/competition/wro/konopisan/osn/" TargetMode="External"/><Relationship Id="rId3" Type="http://schemas.openxmlformats.org/officeDocument/2006/relationships/hyperlink" Target="http://rkc74.ru/" TargetMode="External"/><Relationship Id="rId7" Type="http://schemas.openxmlformats.org/officeDocument/2006/relationships/hyperlink" Target="http://www.robotrf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s-group.ru/PUBLICS/SINGLE/PU%20BLICS/4281" TargetMode="External"/><Relationship Id="rId5" Type="http://schemas.openxmlformats.org/officeDocument/2006/relationships/hyperlink" Target="http://www.int-edu.ru/object.php?m1=608&amp;m2=2&amp;id=891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://legorobot.ru/" TargetMode="External"/><Relationship Id="rId9" Type="http://schemas.openxmlformats.org/officeDocument/2006/relationships/hyperlink" Target="http://www.&#1088;&#1094;&#1075;&#1077;&#1088;&#1084;&#1077;&#1089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" y="0"/>
            <a:ext cx="9144000" cy="6802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934" y="252735"/>
            <a:ext cx="7653866" cy="9094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научно-технической направленности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66890" y="1162195"/>
            <a:ext cx="5257800" cy="394229"/>
          </a:xfrm>
        </p:spPr>
        <p:txBody>
          <a:bodyPr>
            <a:normAutofit/>
          </a:bodyPr>
          <a:lstStyle/>
          <a:p>
            <a:r>
              <a:rPr lang="ru-RU" sz="2000" b="1" kern="50" cap="all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«Конструируем на </a:t>
            </a:r>
            <a:r>
              <a:rPr lang="en-US" sz="2000" b="1" kern="50" cap="all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ARDUINO</a:t>
            </a:r>
            <a:r>
              <a:rPr lang="ru-RU" sz="2000" b="1" kern="50" cap="all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3266" y="5611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детей, на которых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программа – 11-17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–  1 год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6" r="32039"/>
          <a:stretch/>
        </p:blipFill>
        <p:spPr>
          <a:xfrm>
            <a:off x="0" y="0"/>
            <a:ext cx="2370665" cy="3651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1069" y="878399"/>
            <a:ext cx="8449732" cy="4801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Программа ориентирована 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на два возрастных периода: 11-13 лет, 14-17 лет.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Занятие 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детей в возрасте 11-13 лет программированием способствует развитию памяти, алгоритмического мышления, ставит перед ребенком определенные творческие и технические задачи, для решения которых необходимо тренировать наблюдательность, глазомер, формировать обще учебные умения: анализировать, обобщать, проектировать. При построении модели затрагивается множество проблем из разных областей знания – от теории механики до психологии, – что является вполне естественным.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 возрасте 14-17 лет формируются навыки информационного видения явлений и процессов окружающего мира, развивается алгоритмическое мышление, необходимое для профессиональной деятельности в современном обществе. В этом возрастном периоде ведущей деятельностью является развитие устойчивого интереса к техническим видам деятельности и выбору будущей профессии. Неотъемлемой частью занятий является исследование, проводимое под руководством педагога и предусматривающее пошаговое выполнение инструкций, в результате которого учащиеся строят модель, используемую для получения и обработки данных.</a:t>
            </a:r>
            <a:endParaRPr lang="ru-RU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1467" y="262467"/>
            <a:ext cx="356597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32" y="3429572"/>
            <a:ext cx="5389033" cy="30950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000" y="682599"/>
            <a:ext cx="88561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Цель программы 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развитие научно-технического и творческого потенциала личности ребёнка путём организации его деятельности в процессе интеграции начального инженерно-технического конструирования и основ робототехники; создание условий для изучения основ алгоритмизации и программирования с использованием платформы </a:t>
            </a:r>
            <a:r>
              <a:rPr lang="en-US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Arduino UNO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.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Основными задачами программы являются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: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учить абстрагироваться при конструировании - выделять характерные признаки предметов и опускать менее важные детали; передавать особенности формы объекта в конструируемых моделях;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научить сравнивать предметы по форме, размеру, цвету, находить закономерности, находить отличия и общие черты в конструкциях; 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познакомить с основными принципами механики;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развивать умения творчески подходить к решению задачи;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развивать умения довести решение задачи до работающей модели;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развивать конструктивное мышление при разработке индивидуальных или совместных проектов;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развивать алгоритмическое мышление, необходимое для профессиональной деятельности в современном обществе;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развивать умение составлять и записывать алгоритм для конкретного исполнителя; формировать знания об алгоритмических конструкциях, логических значениях и операциях, знакомство с языками программирования;</a:t>
            </a:r>
            <a:endParaRPr lang="ru-RU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134" y="245983"/>
            <a:ext cx="370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0" y="71061"/>
            <a:ext cx="38876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  <a:endParaRPr lang="ru-RU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09835"/>
            <a:ext cx="3506604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1400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2. </a:t>
            </a:r>
          </a:p>
          <a:p>
            <a:pPr algn="just">
              <a:spcAft>
                <a:spcPts val="0"/>
              </a:spcAft>
            </a:pPr>
            <a:r>
              <a:rPr lang="ru-RU" sz="1400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Знакомство </a:t>
            </a:r>
            <a:r>
              <a:rPr lang="ru-RU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с </a:t>
            </a:r>
            <a:r>
              <a:rPr lang="en-US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ARDUINO</a:t>
            </a:r>
            <a:r>
              <a:rPr lang="en-US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Макетирование.</a:t>
            </a:r>
            <a:r>
              <a:rPr lang="ru-RU" sz="12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Микроконтроллеры. Знакомство с предметом.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Работа с паяльником. Паяльные принадлежности. Знакомство с контроллером </a:t>
            </a:r>
            <a:r>
              <a:rPr lang="ru-RU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Ардуино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Знакомство с языком программирования </a:t>
            </a:r>
            <a:r>
              <a:rPr lang="ru-RU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Ардуино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 Проект: мигающий светодиод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Процедуры  </a:t>
            </a:r>
            <a:r>
              <a:rPr lang="en-US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setup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, </a:t>
            </a:r>
            <a:r>
              <a:rPr lang="en-US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loop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, </a:t>
            </a:r>
            <a:r>
              <a:rPr lang="en-US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pinMode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, </a:t>
            </a:r>
            <a:r>
              <a:rPr lang="en-US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digitalWrite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, </a:t>
            </a:r>
            <a:r>
              <a:rPr lang="en-US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delay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  Переменные. Проект: лазерная сигнализация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Управление маячком. Проект: инфракрасный детектор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71171"/>
            <a:ext cx="350660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Раздел 1 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Знакомство с конструктором «Матрешка </a:t>
            </a:r>
            <a:r>
              <a:rPr lang="en-US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Z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». Правила поведения и техника безопасности в кабинете.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318378"/>
            <a:ext cx="3506604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1400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3.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Восприятие мира 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Электричество. Основные законы электричества. Датчики, сенсоры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Резистор. Диод. Светодиод.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Мультиметр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 Работа </a:t>
            </a:r>
            <a:r>
              <a:rPr lang="ru-RU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мультиметра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Железнодорожный светофор.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Ветвление в программах</a:t>
            </a:r>
            <a:r>
              <a:rPr lang="ru-RU" sz="1400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7604" y="471171"/>
            <a:ext cx="45720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ru-RU" sz="1400" b="1" kern="50" dirty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1400" b="1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4.</a:t>
            </a:r>
            <a:r>
              <a:rPr lang="ru-RU" sz="1400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Управление </a:t>
            </a:r>
            <a:r>
              <a:rPr lang="ru-RU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жидкостью 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Организация циклов. Управление потоком жидкости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Ультразвуковая диагностика. Создание собственных функций.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Массивы. Проект: емкость под давлением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Строки: массивы символов. Проект: робот для полива растений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r>
              <a:rPr lang="ru-RU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Пьезоэффект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 и звук.  Проект: ультразвуковой ночник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7604" y="2298060"/>
            <a:ext cx="4572000" cy="31085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1400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5.</a:t>
            </a:r>
            <a:r>
              <a:rPr lang="ru-RU" sz="1400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Управление 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Широтно-импульсная модуляция. Звуки электроники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Управление яркостью светодиода. Сервер точного времени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Смешение и восприятие цветов.  Радуга из трехцветного светодиода.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Аналоговый и цифровой сигналы. Таймер 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Датчик наклона. Как управлять двигателями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Управление высоким напряжением. Переменные резисторы. Делитель напряжения.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Потенциометр. Фоторезистор. Термистор.  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Семисегментный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 индикатор. Включение индикатора. Отображение цифр. 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Проект: цифровые </a:t>
            </a:r>
            <a:r>
              <a:rPr lang="ru-RU" sz="1400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часы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7604" y="5395596"/>
            <a:ext cx="4572000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Раздел 6.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Проектная деятельность 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Проект: игрушка для кошки</a:t>
            </a:r>
            <a:endParaRPr lang="ru-RU" sz="12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Проект: </a:t>
            </a:r>
            <a:r>
              <a:rPr lang="ru-RU" sz="1400" kern="50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баблбот</a:t>
            </a:r>
            <a:r>
              <a:rPr lang="ru-RU" sz="1200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 </a:t>
            </a:r>
            <a:r>
              <a:rPr lang="ru-RU" sz="1400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Проект</a:t>
            </a: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: шаговый </a:t>
            </a:r>
            <a:r>
              <a:rPr lang="ru-RU" sz="1400" kern="50" dirty="0" err="1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поворотник</a:t>
            </a:r>
            <a:endParaRPr lang="ru-RU" sz="1000" kern="50" dirty="0" smtClean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sz="200" dirty="0"/>
          </a:p>
        </p:txBody>
      </p:sp>
    </p:spTree>
    <p:extLst>
      <p:ext uri="{BB962C8B-B14F-4D97-AF65-F5344CB8AC3E}">
        <p14:creationId xmlns:p14="http://schemas.microsoft.com/office/powerpoint/2010/main" val="219669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707761"/>
            <a:ext cx="822113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Учащиеся получают представление об особенностях составления программ управления, автоматизации механизмов, моделировании работы систем. Программа предполагает использование языка программирования высокого уровня. Задача</a:t>
            </a:r>
            <a:r>
              <a:rPr lang="ru-RU" kern="5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обучения состоит в том, чтобы научить ребят грамотно выразить свою идею, спроектировать ее техническое и программное решение, реализовать ее в виде модели, способной к функционированию. В ходе обучения учащиеся знакомятся с основами программирования в компьютерной среде </a:t>
            </a:r>
            <a:r>
              <a:rPr lang="en-US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ARDUINO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. </a:t>
            </a:r>
            <a:endParaRPr lang="ru-RU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200" y="228600"/>
            <a:ext cx="360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199" y="2723767"/>
            <a:ext cx="4114801" cy="400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Знания, полученные в ходе обучения: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Основные структуры программирования;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Языки программирования высокого уровня;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Структура и назначения программной оболочки языка </a:t>
            </a:r>
            <a:r>
              <a:rPr lang="en-US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ARDUINO</a:t>
            </a: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Конструктивные особенности различных роботов;</a:t>
            </a:r>
            <a:b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Как использовать созданные программы;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Приемы и опыт конструирования с использованием специальных элементов, и других объектов и т.д.;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Основные алгоритмические конструкции, этапы решения задач с использованием ЭВМ</a:t>
            </a:r>
            <a:r>
              <a:rPr lang="ru-RU" sz="1600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.</a:t>
            </a:r>
          </a:p>
          <a:p>
            <a:endParaRPr lang="ru-RU" sz="200" kern="50" dirty="0" smtClean="0">
              <a:latin typeface="Times New Roman" panose="02020603050405020304" pitchFamily="18" charset="0"/>
            </a:endParaRPr>
          </a:p>
          <a:p>
            <a:endParaRPr lang="ru-RU" sz="200" kern="50" dirty="0">
              <a:latin typeface="Times New Roman" panose="02020603050405020304" pitchFamily="18" charset="0"/>
            </a:endParaRPr>
          </a:p>
          <a:p>
            <a:endParaRPr lang="ru-RU" sz="200" kern="50" dirty="0" smtClean="0">
              <a:latin typeface="Times New Roman" panose="02020603050405020304" pitchFamily="18" charset="0"/>
            </a:endParaRPr>
          </a:p>
          <a:p>
            <a:endParaRPr lang="ru-RU" sz="200" kern="50" dirty="0">
              <a:latin typeface="Times New Roman" panose="02020603050405020304" pitchFamily="18" charset="0"/>
            </a:endParaRPr>
          </a:p>
          <a:p>
            <a:endParaRPr lang="ru-RU" sz="200" kern="50" dirty="0" smtClean="0">
              <a:latin typeface="Times New Roman" panose="02020603050405020304" pitchFamily="18" charset="0"/>
            </a:endParaRPr>
          </a:p>
          <a:p>
            <a:endParaRPr lang="ru-RU" sz="200" kern="50" dirty="0">
              <a:latin typeface="Times New Roman" panose="02020603050405020304" pitchFamily="18" charset="0"/>
            </a:endParaRPr>
          </a:p>
          <a:p>
            <a:endParaRPr lang="ru-RU" sz="200" kern="50" dirty="0" smtClean="0">
              <a:latin typeface="Times New Roman" panose="02020603050405020304" pitchFamily="18" charset="0"/>
            </a:endParaRPr>
          </a:p>
          <a:p>
            <a:endParaRPr lang="ru-RU" sz="200" kern="50" dirty="0">
              <a:latin typeface="Times New Roman" panose="02020603050405020304" pitchFamily="18" charset="0"/>
            </a:endParaRPr>
          </a:p>
          <a:p>
            <a:endParaRPr lang="ru-RU" sz="200" dirty="0"/>
          </a:p>
          <a:p>
            <a:endParaRPr lang="ru-RU" sz="200" dirty="0" smtClean="0"/>
          </a:p>
          <a:p>
            <a:endParaRPr lang="ru-RU" sz="200" dirty="0"/>
          </a:p>
          <a:p>
            <a:endParaRPr lang="ru-RU" sz="200" dirty="0" smtClean="0"/>
          </a:p>
          <a:p>
            <a:endParaRPr lang="ru-RU" sz="200" dirty="0"/>
          </a:p>
          <a:p>
            <a:endParaRPr lang="ru-RU" sz="200" dirty="0" smtClean="0"/>
          </a:p>
          <a:p>
            <a:endParaRPr lang="ru-RU" sz="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23766"/>
            <a:ext cx="4106333" cy="4001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Умения, полученные в ходе обучения: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Создавать линейные, разветвляющиеся и циклические алгоритмы;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Создавать вспомогательные модули программы и применять в структуре основной программы;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Использовать датчики освещенности, касания, звука и ультразвука для программирования органов чувств робота;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Использовать основные алгоритмические конструкции для решения задач;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Конструировать различные модели; использовать созданные программы; 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r>
              <a:rPr lang="ru-RU" sz="1600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Применять полученные знания в практической </a:t>
            </a:r>
            <a:r>
              <a:rPr lang="ru-RU" sz="1600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деятельности.</a:t>
            </a:r>
          </a:p>
          <a:p>
            <a:endParaRPr lang="ru-RU" sz="200" dirty="0" smtClean="0"/>
          </a:p>
          <a:p>
            <a:endParaRPr lang="ru-RU" sz="200" dirty="0"/>
          </a:p>
          <a:p>
            <a:endParaRPr lang="ru-RU" sz="200" dirty="0" smtClean="0"/>
          </a:p>
          <a:p>
            <a:endParaRPr lang="ru-RU" sz="200" dirty="0"/>
          </a:p>
          <a:p>
            <a:endParaRPr lang="ru-RU" sz="200" dirty="0" smtClean="0"/>
          </a:p>
          <a:p>
            <a:endParaRPr lang="ru-RU" sz="200" dirty="0"/>
          </a:p>
          <a:p>
            <a:endParaRPr lang="ru-RU" sz="200" dirty="0"/>
          </a:p>
        </p:txBody>
      </p:sp>
    </p:spTree>
    <p:extLst>
      <p:ext uri="{BB962C8B-B14F-4D97-AF65-F5344CB8AC3E}">
        <p14:creationId xmlns:p14="http://schemas.microsoft.com/office/powerpoint/2010/main" val="407564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666" y="203200"/>
            <a:ext cx="642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9201" y="736025"/>
            <a:ext cx="6206066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Конструктор «Матрёшка» - 15 шт.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Экран и мультимедийный проектор. 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Компьютерный класс или ноутбуки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Программное обеспечение «</a:t>
            </a:r>
            <a:r>
              <a:rPr lang="en-US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ARDUINO</a:t>
            </a:r>
            <a:r>
              <a:rPr lang="ru-RU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» 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 </a:t>
            </a:r>
            <a:endParaRPr lang="ru-RU" sz="12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736025"/>
            <a:ext cx="2438400" cy="3444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489201" y="2118241"/>
            <a:ext cx="6206066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Сайты и ресурсы интернет:</a:t>
            </a: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  <a:p>
            <a:pPr marL="450215">
              <a:spcAft>
                <a:spcPts val="0"/>
              </a:spcAft>
              <a:tabLst>
                <a:tab pos="450215" algn="l"/>
              </a:tabLst>
            </a:pPr>
            <a:r>
              <a:rPr lang="en-US" u="sng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 err="1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Rkc</a:t>
            </a:r>
            <a:r>
              <a:rPr lang="ru-RU" u="sng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74.</a:t>
            </a:r>
            <a:r>
              <a:rPr lang="en-US" u="sng" dirty="0" err="1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ru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–  сайт ресурсного центра г. Челябинск</a:t>
            </a:r>
            <a:endParaRPr lang="ru-RU" dirty="0"/>
          </a:p>
          <a:p>
            <a:pPr marL="450215">
              <a:spcAft>
                <a:spcPts val="0"/>
              </a:spcAft>
              <a:tabLst>
                <a:tab pos="450215" algn="l"/>
              </a:tabLst>
            </a:pPr>
            <a:r>
              <a:rPr lang="en-US" u="sng" dirty="0">
                <a:solidFill>
                  <a:srgbClr val="000000"/>
                </a:solidFill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u="sng" dirty="0">
                <a:solidFill>
                  <a:srgbClr val="000000"/>
                </a:solidFill>
                <a:cs typeface="Times New Roman" panose="02020603050405020304" pitchFamily="18" charset="0"/>
                <a:hlinkClick r:id="rId4"/>
              </a:rPr>
              <a:t>://</a:t>
            </a:r>
            <a:r>
              <a:rPr lang="en-US" u="sng" dirty="0" err="1">
                <a:solidFill>
                  <a:srgbClr val="000000"/>
                </a:solidFill>
                <a:cs typeface="Times New Roman" panose="02020603050405020304" pitchFamily="18" charset="0"/>
                <a:hlinkClick r:id="rId4"/>
              </a:rPr>
              <a:t>legorobot</a:t>
            </a:r>
            <a:r>
              <a:rPr lang="ru-RU" u="sng" dirty="0">
                <a:solidFill>
                  <a:srgbClr val="000000"/>
                </a:solidFill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 err="1">
                <a:solidFill>
                  <a:srgbClr val="000000"/>
                </a:solidFill>
                <a:cs typeface="Times New Roman" panose="02020603050405020304" pitchFamily="18" charset="0"/>
                <a:hlinkClick r:id="rId4"/>
              </a:rPr>
              <a:t>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официальный сайт компании ЛЕГО в России</a:t>
            </a:r>
            <a:r>
              <a:rPr lang="ru-RU" dirty="0">
                <a:solidFill>
                  <a:srgbClr val="000000"/>
                </a:solidFill>
              </a:rPr>
              <a:t> - сайт Института новых технологий (ИНТ).</a:t>
            </a:r>
            <a:endParaRPr lang="ru-RU" dirty="0"/>
          </a:p>
          <a:p>
            <a:pPr marL="450215" algn="just"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http://www.gruppa-prolif.ru/index.php  -сайт «Основы робототехники»   </a:t>
            </a:r>
            <a:endParaRPr lang="ru-RU" dirty="0"/>
          </a:p>
          <a:p>
            <a:pPr marL="450215" algn="just"/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http://www.int-edu.ru/object.php?m1=608&amp;m2=2&amp;id=891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-материалы сайта Института новых технологий (ИНТ) </a:t>
            </a:r>
            <a:endParaRPr lang="ru-RU" dirty="0"/>
          </a:p>
          <a:p>
            <a:pPr marL="450215" algn="just"/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hlinkClick r:id="rId6"/>
              </a:rPr>
              <a:t>http://ros-group.ru/PUBLICS/SINGLE/PU BLICS/4281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-Электронный ресурс:.</a:t>
            </a:r>
            <a:endParaRPr lang="ru-RU" dirty="0"/>
          </a:p>
          <a:p>
            <a:pPr marL="450215" algn="just">
              <a:tabLst>
                <a:tab pos="450215" algn="l"/>
              </a:tabLst>
            </a:pP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hlinkClick r:id="rId7"/>
              </a:rPr>
              <a:t>http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hlinkClick r:id="rId7"/>
              </a:rPr>
              <a:t>://www.robotrf.ru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- Региональный координационный центр Челябинской области</a:t>
            </a:r>
            <a:endParaRPr lang="ru-RU" dirty="0"/>
          </a:p>
          <a:p>
            <a:pPr marL="450215" algn="just">
              <a:tabLst>
                <a:tab pos="45021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hlinkClick r:id="rId8"/>
              </a:rPr>
              <a:t>http://wroboto.ru/competition/wro/konopisan/osn/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 международные состязания роботов</a:t>
            </a:r>
            <a:endParaRPr lang="ru-RU" dirty="0"/>
          </a:p>
          <a:p>
            <a:pPr marL="450215" algn="just">
              <a:tabLst>
                <a:tab pos="450215" algn="l"/>
              </a:tabLs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hlinkClick r:id="rId9"/>
              </a:rPr>
              <a:t>http://www.рцгермес/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сайт ресурсного центра «Гермес» г.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Железногорск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5"/>
          <a:stretch/>
        </p:blipFill>
        <p:spPr>
          <a:xfrm>
            <a:off x="50801" y="4585685"/>
            <a:ext cx="2429932" cy="2056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43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861</Words>
  <Application>Microsoft Office PowerPoint</Application>
  <PresentationFormat>Экран (4:3)</PresentationFormat>
  <Paragraphs>104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Lucida Sans Unicode</vt:lpstr>
      <vt:lpstr>Mangal</vt:lpstr>
      <vt:lpstr>Symbol</vt:lpstr>
      <vt:lpstr>Times New Roman</vt:lpstr>
      <vt:lpstr>Office Theme</vt:lpstr>
      <vt:lpstr>ДОПОЛНИТЕЛЬНАЯ ОБЩЕОБРАЗОВАТЕЛЬНАЯ ПРОГРАММА научно-технической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Олеся Юрьевна Апарина</cp:lastModifiedBy>
  <cp:revision>22</cp:revision>
  <dcterms:created xsi:type="dcterms:W3CDTF">2018-09-04T12:10:47Z</dcterms:created>
  <dcterms:modified xsi:type="dcterms:W3CDTF">2018-10-19T09:20:56Z</dcterms:modified>
</cp:coreProperties>
</file>