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5" r:id="rId3"/>
    <p:sldId id="266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64726-1E0E-4E91-8299-7BD26817B4CE}" type="datetimeFigureOut">
              <a:rPr lang="ru-RU" smtClean="0"/>
              <a:t>22.10.2018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84FB2-6289-498C-976B-00037F4C4B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455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84FB2-6289-498C-976B-00037F4C4B2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749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ing.9151394.ru/course/view.php?id=17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TEPzK.jpg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Прямоугольник 4"/>
          <p:cNvSpPr/>
          <p:nvPr/>
        </p:nvSpPr>
        <p:spPr>
          <a:xfrm>
            <a:off x="827584" y="2276872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ДОПОЛНИТЕЛЬНАЯ ОБЩЕОБРАЗОВАТЕЛЬНАЯ ПРОГРАММА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технической направленности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ОСНОВЫ </a:t>
            </a:r>
            <a:r>
              <a:rPr lang="ru-RU" sz="2000" b="1" cap="all" dirty="0" err="1" smtClean="0">
                <a:latin typeface="Times New Roman" pitchFamily="18" charset="0"/>
                <a:cs typeface="Times New Roman" pitchFamily="18" charset="0"/>
              </a:rPr>
              <a:t>Легоконструирования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149080"/>
            <a:ext cx="4392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Возраст детей, на которых рассчитана программа – 6-8 лет</a:t>
            </a:r>
            <a:endParaRPr lang="ru-RU" dirty="0" smtClean="0">
              <a:latin typeface="Arial" pitchFamily="34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 реализации программы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1год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TEPzK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Прямоугольник 2"/>
          <p:cNvSpPr/>
          <p:nvPr/>
        </p:nvSpPr>
        <p:spPr>
          <a:xfrm>
            <a:off x="3059832" y="254305"/>
            <a:ext cx="45365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  <a:endParaRPr lang="ru-RU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1760" y="908720"/>
            <a:ext cx="612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619391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6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 настоящее время   в   России   развиваются   </a:t>
            </a:r>
            <a:r>
              <a:rPr lang="ru-RU" sz="1600" kern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нанотехнологии</a:t>
            </a:r>
            <a:r>
              <a:rPr lang="ru-RU" sz="16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электроника,   механика   и программирование, т.е. созревает благодатная почва для развития компьютерных технологий  и  робототехники.  Успехи  страны  в  XXI  веке  будут  определять  не природные    ресурсы,    а    уровень    интеллектуального    потенциала,    который определяется уровнем самых передовых на сегодняшний день технологий, в том числе и робототехники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6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Большую значимость среди учебных роботов в настоящее время имеют LEGO – конструкторы. Они приглашают ребят в увлекательный мир роботов, позволяют погрузиться в сложную среду информационных технологий. Настоящая программа предлагает использование образовательных конструкторов </a:t>
            </a:r>
            <a:r>
              <a:rPr lang="en-US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LEGO</a:t>
            </a:r>
            <a:r>
              <a:rPr lang="ru-RU" sz="16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 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600" kern="5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Темы </a:t>
            </a:r>
            <a:r>
              <a:rPr lang="ru-RU" sz="16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конструирования подобраны таким образом, чтобы кроме решения конкретных конструкторских задач расширять кругозор ребенка в самых разных областях человеческой жизни. Особенностью программы является также,  предоставление детям права выбирать самостоятельно тот или иной конкретный объект конструирования в рамках темы. Программа учит детей осмысленному, творческому подходу к техническому конструированию. Содержание программы направлено на приобретение общих умений и способов интеллектуальной и практической деятельности.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Данная программа представляет собой вариант программы для организации внеурочной деятельности, учащихся начальной школы с учётом требований Федерального государственного образовательного стандарта начального общего образования и планируемых результатов начального общего образования.</a:t>
            </a:r>
            <a:endParaRPr lang="ru-RU" sz="16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TEPzK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244273" cy="693320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Прямоугольник 2"/>
          <p:cNvSpPr/>
          <p:nvPr/>
        </p:nvSpPr>
        <p:spPr>
          <a:xfrm>
            <a:off x="3275856" y="260648"/>
            <a:ext cx="3024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ЦЕЛИ, ЗАДАЧИ</a:t>
            </a:r>
            <a:endParaRPr lang="ru-RU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31640" y="1050556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b="1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программы </a:t>
            </a: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развитие у детей интереса к техническому творчеству и обучение их конструированию через создание простейших моделей из </a:t>
            </a:r>
            <a:r>
              <a:rPr lang="ru-RU" sz="1400" kern="5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Лего</a:t>
            </a: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-конструктора.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Основными задачами программы являются</a:t>
            </a: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: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b="1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Обучающие: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-дать первоначальные знания о конструкции  робототехнических устройств;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-познакомить учащихся с основами конструирования и моделирования, расширить знания об основных особенностях  конструкций, механизмов и машин;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-научить  приемам сборки робототехнических устройств;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-сформировать   у  учащихся целостного представления  о мире, созданном руками человека и о его взаимодействии с миром природы;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-ознакомить с правилами безопасной работы с инструментами.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b="1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-развивать творческую инициативу и самостоятельность;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-развивать    психофизиологические    качества    -    память,    внимание, способность логически мыслить,     анализировать, концентрировать внимание на главном.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-развивать  умения  излагать  мысли  в  четкой  логической  последовательности, 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-находить ответы на вопросы путем логических рассуждений</a:t>
            </a:r>
            <a:r>
              <a:rPr lang="ru-RU" sz="1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.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Воспитывающие: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-формировать творческое отношение   к выполняемой работе;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-воспитывать    умение    работать    в    коллективе,    эффективно    распределять обязанности;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-отстаивать   свою   точку   зрения,   анализировать   ситуацию   и   самостоятельно. </a:t>
            </a:r>
            <a:endParaRPr lang="ru-RU" sz="12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TEPzK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35496" y="-25871"/>
            <a:ext cx="9144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Прямоугольник 2"/>
          <p:cNvSpPr/>
          <p:nvPr/>
        </p:nvSpPr>
        <p:spPr>
          <a:xfrm>
            <a:off x="2540049" y="116631"/>
            <a:ext cx="34563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РАЗДЕЛЫ ПРОГРАММЫ</a:t>
            </a:r>
            <a:endParaRPr lang="ru-RU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19672" y="1124744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1. Введение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/>
              </a:rPr>
              <a:t>Знакомство с ЛЕГО. Правила поведения и </a:t>
            </a:r>
            <a:endParaRPr lang="ru-RU" kern="50" dirty="0" smtClean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r>
              <a:rPr lang="ru-RU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Mangal"/>
              </a:rPr>
              <a:t>техника безопасности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Знакомство с деталями </a:t>
            </a:r>
            <a:r>
              <a:rPr lang="ru-RU" b="1" kern="50" dirty="0" err="1">
                <a:latin typeface="Times New Roman" panose="02020603050405020304" pitchFamily="18" charset="0"/>
                <a:ea typeface="Lucida Sans Unicode" panose="020B0602030504020204" pitchFamily="34" charset="0"/>
              </a:rPr>
              <a:t>Лего</a:t>
            </a:r>
            <a:r>
              <a:rPr lang="ru-RU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 </a:t>
            </a:r>
            <a:endParaRPr lang="ru-RU" b="1" kern="50" dirty="0" smtClean="0"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Путешествие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ЛЕГО-стране. Исследователи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кирпичиков». Объемные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геометрический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фигуры. Наш двор. Достопримечательности города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kern="50" dirty="0" smtClean="0">
                <a:latin typeface="Times New Roman" panose="02020603050405020304" pitchFamily="18" charset="0"/>
                <a:ea typeface="Lucida Sans Unicode" panose="020B0602030504020204" pitchFamily="34" charset="0"/>
              </a:rPr>
              <a:t>Животные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Понятие осевой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симметрии. Животные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Разнообразие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животных. Домашние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дикие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животные. Животные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степей, пустынь, тундры, Арктики,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тайги. Зоопарк. Парки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Конструирование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парков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4. </a:t>
            </a:r>
            <a:r>
              <a:rPr lang="ru-RU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В мире техники </a:t>
            </a:r>
            <a:endParaRPr lang="ru-RU" b="1" kern="50" dirty="0" smtClean="0">
              <a:latin typeface="Times New Roman" panose="02020603050405020304" pitchFamily="18" charset="0"/>
              <a:ea typeface="Lucida Sans Unicode" panose="020B0602030504020204" pitchFamily="34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Пропорции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объекта. Колесная техника. Водный транспорт. Воздушный транспорт. Космический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транспорт.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5. </a:t>
            </a:r>
            <a:r>
              <a:rPr lang="ru-RU" b="1" kern="50" dirty="0">
                <a:latin typeface="Times New Roman" panose="02020603050405020304" pitchFamily="18" charset="0"/>
                <a:ea typeface="Lucida Sans Unicode" panose="020B0602030504020204" pitchFamily="34" charset="0"/>
              </a:rPr>
              <a:t>Изучаем мир профессий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объемных объектов сложной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формы. Строительные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профессии.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Я б в конструкторы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пошел. Профессии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службы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быта. Моя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будущая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Раздел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6. LEGO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сказки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1"/>
            <a:ext cx="2742034" cy="20444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TEPzK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2" name="TextBox 1"/>
          <p:cNvSpPr txBox="1"/>
          <p:nvPr/>
        </p:nvSpPr>
        <p:spPr>
          <a:xfrm>
            <a:off x="2700299" y="188640"/>
            <a:ext cx="3429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23120" y="1339096"/>
            <a:ext cx="792088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>
              <a:spcBef>
                <a:spcPts val="1200"/>
              </a:spcBef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Ожидаемые результаты освоения программы:</a:t>
            </a:r>
          </a:p>
          <a:p>
            <a:pPr algn="just">
              <a:spcAft>
                <a:spcPts val="0"/>
              </a:spcAft>
            </a:pP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По завершению курса учащиеся должны знать: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-правила безопасной работы; 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-основные компоненты конструктора ЛЕГО; способы крепления;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-значение понятий объём, размер, форма и правила проведения опытов на прочность, устойчивость;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-конструктивные особенности различных моделей, сооружений и механизмов; 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-виды подвижных и неподвижных соединений в конструкторе; 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-основные приемы конструирования роботов; 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-конструктивные особенности различных роботов</a:t>
            </a:r>
            <a:r>
              <a:rPr lang="ru-RU" sz="1400" kern="50" dirty="0" smtClean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По завершению курса учащиеся должны уметь: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-самостоятельно   решать   технические   задачи   в   процессе   конструирования роботов   (планирование   предстоящих   действий,   самоконтроль,   применять полученные   знания,   приемы   и   опыт   конструирования   с   использованием специальных элементов, и других объектов и т.д.);</a:t>
            </a:r>
            <a:endParaRPr lang="ru-RU" sz="12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sz="14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- создавать  реально  действующие  модели  роботов  при  помощи  специальных элементов по разработанной схеме, по собственному замыслу. </a:t>
            </a:r>
            <a:endParaRPr lang="ru-RU" sz="12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7" y="188640"/>
            <a:ext cx="2700301" cy="1800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TEPzK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746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Прямоугольник 4"/>
          <p:cNvSpPr/>
          <p:nvPr/>
        </p:nvSpPr>
        <p:spPr>
          <a:xfrm>
            <a:off x="2339752" y="310922"/>
            <a:ext cx="52565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ОБЕСПЕЧЕНИЕ</a:t>
            </a:r>
            <a:endParaRPr lang="ru-RU" sz="2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412776"/>
            <a:ext cx="77048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indent="-449263">
              <a:tabLst>
                <a:tab pos="274320" algn="l"/>
                <a:tab pos="449580" algn="l"/>
              </a:tabLst>
            </a:pPr>
            <a:r>
              <a:rPr lang="ru-RU" sz="16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Техническое оснащение занятий</a:t>
            </a:r>
          </a:p>
          <a:p>
            <a:pPr algn="just">
              <a:spcAft>
                <a:spcPts val="0"/>
              </a:spcAf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Для проведения занятий по программе необходимо использовать конструктор </a:t>
            </a:r>
            <a:r>
              <a:rPr lang="en-US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LEGO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 «</a:t>
            </a:r>
            <a:r>
              <a:rPr lang="ru-RU" sz="1600" kern="50" dirty="0" err="1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ПервоРобот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», компьютеры по количеству учащихся (от 5 до 10 штук).</a:t>
            </a:r>
          </a:p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spcAft>
                <a:spcPts val="0"/>
              </a:spcAf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Оборудование кабинета: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столы и стулья для учащихся должны соответствовать росту и возрасту, стол и стул для педагога, классная доска с местным освещением.</a:t>
            </a: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1600" b="1" kern="5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 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274320" algn="l"/>
              </a:tabLst>
            </a:pPr>
            <a:r>
              <a:rPr lang="ru-RU" sz="16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Дидактическое и информационно-методическое  обеспечение программы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30555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Интерактивный практикум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30555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Программное обеспечение «LEGO </a:t>
            </a:r>
            <a:r>
              <a:rPr lang="en-US" sz="1600" kern="50" dirty="0" err="1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didgital</a:t>
            </a:r>
            <a:r>
              <a:rPr lang="en-US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en-US" sz="1600" kern="50" dirty="0" err="1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disainer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» 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30555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Руководство пользователя – 5 штук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30555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Образцы проектов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  <a:tab pos="630555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Презентации</a:t>
            </a:r>
          </a:p>
          <a:p>
            <a:pPr>
              <a:spcAft>
                <a:spcPts val="0"/>
              </a:spcAft>
            </a:pPr>
            <a:r>
              <a:rPr lang="ru-RU" sz="12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Mangal"/>
              </a:rPr>
              <a:t> </a:t>
            </a:r>
            <a:endParaRPr lang="ru-RU" sz="1200" kern="50" dirty="0">
              <a:effectLst/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nTEPzK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5" name="Прямоугольник 4"/>
          <p:cNvSpPr/>
          <p:nvPr/>
        </p:nvSpPr>
        <p:spPr>
          <a:xfrm>
            <a:off x="1331640" y="1340768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b="1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Интернет ресурсы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1. http://lego.rkc-74.ru/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2. http://www.lego.com/education/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3. http://www.wroboto.org/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4. http://www.roboclub.ru </a:t>
            </a:r>
            <a:r>
              <a:rPr lang="ru-RU" sz="1600" kern="50" dirty="0" err="1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РобоКлуб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. Практическая робототехника.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5. http://www.robot.ru Портал </a:t>
            </a:r>
            <a:r>
              <a:rPr lang="ru-RU" sz="1600" kern="50" dirty="0" err="1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Robot.Ru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 Робототехника и Образование.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6. http://learning.9151394.ru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7. http://pedagogical_dictionary.academic.ru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5939790" algn="l"/>
              </a:tabLst>
            </a:pP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imes New Roman" panose="02020603050405020304" pitchFamily="18" charset="0"/>
              </a:rPr>
              <a:t>8. </a:t>
            </a:r>
            <a:r>
              <a:rPr lang="ru-RU" sz="1600" kern="50" dirty="0">
                <a:solidFill>
                  <a:srgbClr val="0563C1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Mangal"/>
                <a:hlinkClick r:id="rId3"/>
              </a:rPr>
              <a:t>http://learning.9151394.ru/course/view.php?id=17</a:t>
            </a:r>
            <a:endParaRPr lang="ru-RU" sz="1600" kern="50" dirty="0">
              <a:latin typeface="Times New Roman" panose="02020603050405020304" pitchFamily="18" charset="0"/>
              <a:ea typeface="Lucida Sans Unicode" panose="020B0602030504020204" pitchFamily="34" charset="0"/>
              <a:cs typeface="Mangal"/>
            </a:endParaRPr>
          </a:p>
          <a:p>
            <a:pPr lvl="0"/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591</Words>
  <Application>Microsoft Office PowerPoint</Application>
  <PresentationFormat>Экран (4:3)</PresentationFormat>
  <Paragraphs>81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Sans Unicode</vt:lpstr>
      <vt:lpstr>Mangal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Титульный лист</dc:title>
  <cp:lastModifiedBy>Олеся Юрьевна Апарина</cp:lastModifiedBy>
  <cp:revision>74</cp:revision>
  <dcterms:modified xsi:type="dcterms:W3CDTF">2018-10-22T06:06:04Z</dcterms:modified>
</cp:coreProperties>
</file>