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97" d="100"/>
          <a:sy n="97" d="100"/>
        </p:scale>
        <p:origin x="90"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5E1A30D-3397-461E-9991-1B7E4765EC45}" type="datetimeFigureOut">
              <a:rPr lang="ru-RU" smtClean="0"/>
              <a:t>22.10.2018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4525227-4EE9-47D6-A76C-08BDF360D7D3}" type="slidenum">
              <a:rPr lang="ru-RU" smtClean="0"/>
              <a:t>‹#›</a:t>
            </a:fld>
            <a:endParaRPr lang="ru-RU"/>
          </a:p>
        </p:txBody>
      </p:sp>
    </p:spTree>
    <p:extLst>
      <p:ext uri="{BB962C8B-B14F-4D97-AF65-F5344CB8AC3E}">
        <p14:creationId xmlns:p14="http://schemas.microsoft.com/office/powerpoint/2010/main" val="3583928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5E1A30D-3397-461E-9991-1B7E4765EC45}" type="datetimeFigureOut">
              <a:rPr lang="ru-RU" smtClean="0"/>
              <a:t>22.10.2018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4525227-4EE9-47D6-A76C-08BDF360D7D3}" type="slidenum">
              <a:rPr lang="ru-RU" smtClean="0"/>
              <a:t>‹#›</a:t>
            </a:fld>
            <a:endParaRPr lang="ru-RU"/>
          </a:p>
        </p:txBody>
      </p:sp>
    </p:spTree>
    <p:extLst>
      <p:ext uri="{BB962C8B-B14F-4D97-AF65-F5344CB8AC3E}">
        <p14:creationId xmlns:p14="http://schemas.microsoft.com/office/powerpoint/2010/main" val="3743382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5E1A30D-3397-461E-9991-1B7E4765EC45}" type="datetimeFigureOut">
              <a:rPr lang="ru-RU" smtClean="0"/>
              <a:t>22.10.2018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4525227-4EE9-47D6-A76C-08BDF360D7D3}" type="slidenum">
              <a:rPr lang="ru-RU" smtClean="0"/>
              <a:t>‹#›</a:t>
            </a:fld>
            <a:endParaRPr lang="ru-RU"/>
          </a:p>
        </p:txBody>
      </p:sp>
    </p:spTree>
    <p:extLst>
      <p:ext uri="{BB962C8B-B14F-4D97-AF65-F5344CB8AC3E}">
        <p14:creationId xmlns:p14="http://schemas.microsoft.com/office/powerpoint/2010/main" val="3418176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5E1A30D-3397-461E-9991-1B7E4765EC45}" type="datetimeFigureOut">
              <a:rPr lang="ru-RU" smtClean="0"/>
              <a:t>22.10.2018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4525227-4EE9-47D6-A76C-08BDF360D7D3}" type="slidenum">
              <a:rPr lang="ru-RU" smtClean="0"/>
              <a:t>‹#›</a:t>
            </a:fld>
            <a:endParaRPr lang="ru-RU"/>
          </a:p>
        </p:txBody>
      </p:sp>
    </p:spTree>
    <p:extLst>
      <p:ext uri="{BB962C8B-B14F-4D97-AF65-F5344CB8AC3E}">
        <p14:creationId xmlns:p14="http://schemas.microsoft.com/office/powerpoint/2010/main" val="1693957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5E1A30D-3397-461E-9991-1B7E4765EC45}" type="datetimeFigureOut">
              <a:rPr lang="ru-RU" smtClean="0"/>
              <a:t>22.10.2018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4525227-4EE9-47D6-A76C-08BDF360D7D3}" type="slidenum">
              <a:rPr lang="ru-RU" smtClean="0"/>
              <a:t>‹#›</a:t>
            </a:fld>
            <a:endParaRPr lang="ru-RU"/>
          </a:p>
        </p:txBody>
      </p:sp>
    </p:spTree>
    <p:extLst>
      <p:ext uri="{BB962C8B-B14F-4D97-AF65-F5344CB8AC3E}">
        <p14:creationId xmlns:p14="http://schemas.microsoft.com/office/powerpoint/2010/main" val="444085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5E1A30D-3397-461E-9991-1B7E4765EC45}" type="datetimeFigureOut">
              <a:rPr lang="ru-RU" smtClean="0"/>
              <a:t>22.10.2018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4525227-4EE9-47D6-A76C-08BDF360D7D3}" type="slidenum">
              <a:rPr lang="ru-RU" smtClean="0"/>
              <a:t>‹#›</a:t>
            </a:fld>
            <a:endParaRPr lang="ru-RU"/>
          </a:p>
        </p:txBody>
      </p:sp>
    </p:spTree>
    <p:extLst>
      <p:ext uri="{BB962C8B-B14F-4D97-AF65-F5344CB8AC3E}">
        <p14:creationId xmlns:p14="http://schemas.microsoft.com/office/powerpoint/2010/main" val="1813859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5E1A30D-3397-461E-9991-1B7E4765EC45}" type="datetimeFigureOut">
              <a:rPr lang="ru-RU" smtClean="0"/>
              <a:t>22.10.2018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4525227-4EE9-47D6-A76C-08BDF360D7D3}" type="slidenum">
              <a:rPr lang="ru-RU" smtClean="0"/>
              <a:t>‹#›</a:t>
            </a:fld>
            <a:endParaRPr lang="ru-RU"/>
          </a:p>
        </p:txBody>
      </p:sp>
    </p:spTree>
    <p:extLst>
      <p:ext uri="{BB962C8B-B14F-4D97-AF65-F5344CB8AC3E}">
        <p14:creationId xmlns:p14="http://schemas.microsoft.com/office/powerpoint/2010/main" val="362453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5E1A30D-3397-461E-9991-1B7E4765EC45}" type="datetimeFigureOut">
              <a:rPr lang="ru-RU" smtClean="0"/>
              <a:t>22.10.2018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4525227-4EE9-47D6-A76C-08BDF360D7D3}" type="slidenum">
              <a:rPr lang="ru-RU" smtClean="0"/>
              <a:t>‹#›</a:t>
            </a:fld>
            <a:endParaRPr lang="ru-RU"/>
          </a:p>
        </p:txBody>
      </p:sp>
    </p:spTree>
    <p:extLst>
      <p:ext uri="{BB962C8B-B14F-4D97-AF65-F5344CB8AC3E}">
        <p14:creationId xmlns:p14="http://schemas.microsoft.com/office/powerpoint/2010/main" val="3463404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E1A30D-3397-461E-9991-1B7E4765EC45}" type="datetimeFigureOut">
              <a:rPr lang="ru-RU" smtClean="0"/>
              <a:t>22.10.2018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4525227-4EE9-47D6-A76C-08BDF360D7D3}" type="slidenum">
              <a:rPr lang="ru-RU" smtClean="0"/>
              <a:t>‹#›</a:t>
            </a:fld>
            <a:endParaRPr lang="ru-RU"/>
          </a:p>
        </p:txBody>
      </p:sp>
    </p:spTree>
    <p:extLst>
      <p:ext uri="{BB962C8B-B14F-4D97-AF65-F5344CB8AC3E}">
        <p14:creationId xmlns:p14="http://schemas.microsoft.com/office/powerpoint/2010/main" val="135125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5E1A30D-3397-461E-9991-1B7E4765EC45}" type="datetimeFigureOut">
              <a:rPr lang="ru-RU" smtClean="0"/>
              <a:t>22.10.2018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4525227-4EE9-47D6-A76C-08BDF360D7D3}" type="slidenum">
              <a:rPr lang="ru-RU" smtClean="0"/>
              <a:t>‹#›</a:t>
            </a:fld>
            <a:endParaRPr lang="ru-RU"/>
          </a:p>
        </p:txBody>
      </p:sp>
    </p:spTree>
    <p:extLst>
      <p:ext uri="{BB962C8B-B14F-4D97-AF65-F5344CB8AC3E}">
        <p14:creationId xmlns:p14="http://schemas.microsoft.com/office/powerpoint/2010/main" val="2513802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5E1A30D-3397-461E-9991-1B7E4765EC45}" type="datetimeFigureOut">
              <a:rPr lang="ru-RU" smtClean="0"/>
              <a:t>22.10.2018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4525227-4EE9-47D6-A76C-08BDF360D7D3}" type="slidenum">
              <a:rPr lang="ru-RU" smtClean="0"/>
              <a:t>‹#›</a:t>
            </a:fld>
            <a:endParaRPr lang="ru-RU"/>
          </a:p>
        </p:txBody>
      </p:sp>
    </p:spTree>
    <p:extLst>
      <p:ext uri="{BB962C8B-B14F-4D97-AF65-F5344CB8AC3E}">
        <p14:creationId xmlns:p14="http://schemas.microsoft.com/office/powerpoint/2010/main" val="4271930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1A30D-3397-461E-9991-1B7E4765EC45}" type="datetimeFigureOut">
              <a:rPr lang="ru-RU" smtClean="0"/>
              <a:t>22.10.2018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25227-4EE9-47D6-A76C-08BDF360D7D3}" type="slidenum">
              <a:rPr lang="ru-RU" smtClean="0"/>
              <a:t>‹#›</a:t>
            </a:fld>
            <a:endParaRPr lang="ru-RU"/>
          </a:p>
        </p:txBody>
      </p:sp>
    </p:spTree>
    <p:extLst>
      <p:ext uri="{BB962C8B-B14F-4D97-AF65-F5344CB8AC3E}">
        <p14:creationId xmlns:p14="http://schemas.microsoft.com/office/powerpoint/2010/main" val="843306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3750" y="72428"/>
            <a:ext cx="6083929" cy="6637014"/>
          </a:xfrm>
          <a:prstGeom prst="rect">
            <a:avLst/>
          </a:prstGeom>
        </p:spPr>
      </p:pic>
      <p:sp>
        <p:nvSpPr>
          <p:cNvPr id="2" name="Заголовок 1"/>
          <p:cNvSpPr>
            <a:spLocks noGrp="1"/>
          </p:cNvSpPr>
          <p:nvPr>
            <p:ph type="ctrTitle"/>
          </p:nvPr>
        </p:nvSpPr>
        <p:spPr>
          <a:xfrm>
            <a:off x="328942" y="1638410"/>
            <a:ext cx="10326986" cy="2479675"/>
          </a:xfrm>
        </p:spPr>
        <p:txBody>
          <a:bodyPr>
            <a:normAutofit/>
          </a:bodyPr>
          <a:lstStyle/>
          <a:p>
            <a:pPr indent="450215"/>
            <a:r>
              <a:rPr lang="ru-RU" sz="2200" b="1" cap="all" dirty="0" smtClean="0">
                <a:effectLst/>
                <a:latin typeface="Times New Roman" panose="02020603050405020304" pitchFamily="18" charset="0"/>
                <a:ea typeface="Times New Roman" panose="02020603050405020304" pitchFamily="18" charset="0"/>
                <a:cs typeface="Times New Roman" panose="02020603050405020304" pitchFamily="18" charset="0"/>
              </a:rPr>
              <a:t>ДОПОЛНИТЕЛЬНАЯ ОБЩЕОБРАЗОВАТЕЛЬНАЯ ПРОГРАММА</a:t>
            </a:r>
            <a:r>
              <a:rPr lang="ru-RU" sz="2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r>
            <a:br>
              <a:rPr lang="ru-RU" sz="2200" b="1" dirty="0" smtClean="0">
                <a:effectLst/>
                <a:latin typeface="Times New Roman" panose="02020603050405020304" pitchFamily="18" charset="0"/>
                <a:ea typeface="Times New Roman" panose="02020603050405020304" pitchFamily="18" charset="0"/>
                <a:cs typeface="Times New Roman" panose="02020603050405020304" pitchFamily="18" charset="0"/>
              </a:rPr>
            </a:br>
            <a:r>
              <a:rPr lang="ru-RU" sz="2200" b="1" dirty="0" smtClean="0">
                <a:effectLst/>
                <a:latin typeface="Times New Roman" panose="02020603050405020304" pitchFamily="18" charset="0"/>
                <a:ea typeface="Times New Roman" panose="02020603050405020304" pitchFamily="18" charset="0"/>
                <a:cs typeface="Times New Roman" panose="02020603050405020304" pitchFamily="18" charset="0"/>
              </a:rPr>
              <a:t>технической направленности</a:t>
            </a:r>
            <a:r>
              <a:rPr lang="ru-RU" sz="3600" b="1" dirty="0" smtClean="0">
                <a:effectLst/>
                <a:latin typeface="Arial" panose="020B0604020202020204" pitchFamily="34" charset="0"/>
                <a:ea typeface="Times New Roman" panose="02020603050405020304" pitchFamily="18" charset="0"/>
                <a:cs typeface="Times New Roman" panose="02020603050405020304" pitchFamily="18" charset="0"/>
              </a:rPr>
              <a:t/>
            </a:r>
            <a:br>
              <a:rPr lang="ru-RU" sz="3600" b="1" dirty="0" smtClean="0">
                <a:effectLst/>
                <a:latin typeface="Arial" panose="020B0604020202020204" pitchFamily="34" charset="0"/>
                <a:ea typeface="Times New Roman" panose="02020603050405020304" pitchFamily="18" charset="0"/>
                <a:cs typeface="Times New Roman" panose="02020603050405020304" pitchFamily="18" charset="0"/>
              </a:rPr>
            </a:br>
            <a:r>
              <a:rPr lang="ru-RU" sz="2200" b="1" cap="all" dirty="0" smtClean="0">
                <a:effectLst/>
                <a:latin typeface="Times New Roman" panose="02020603050405020304" pitchFamily="18" charset="0"/>
                <a:ea typeface="Times New Roman" panose="02020603050405020304" pitchFamily="18" charset="0"/>
                <a:cs typeface="Times New Roman" panose="02020603050405020304" pitchFamily="18" charset="0"/>
              </a:rPr>
              <a:t>«Юный 3</a:t>
            </a:r>
            <a:r>
              <a:rPr lang="en-US" sz="2200" b="1" cap="all" dirty="0" smtClean="0">
                <a:effectLst/>
                <a:latin typeface="Times New Roman" panose="02020603050405020304" pitchFamily="18" charset="0"/>
                <a:ea typeface="Times New Roman" panose="02020603050405020304" pitchFamily="18" charset="0"/>
                <a:cs typeface="Times New Roman" panose="02020603050405020304" pitchFamily="18" charset="0"/>
              </a:rPr>
              <a:t>D</a:t>
            </a:r>
            <a:r>
              <a:rPr lang="ru-RU" sz="2200" b="1" cap="all" dirty="0" smtClean="0">
                <a:effectLst/>
                <a:latin typeface="Times New Roman" panose="02020603050405020304" pitchFamily="18" charset="0"/>
                <a:ea typeface="Times New Roman" panose="02020603050405020304" pitchFamily="18" charset="0"/>
                <a:cs typeface="Times New Roman" panose="02020603050405020304" pitchFamily="18" charset="0"/>
              </a:rPr>
              <a:t> мастер»</a:t>
            </a:r>
            <a:r>
              <a:rPr lang="ru-RU" sz="2200" b="1" dirty="0" smtClean="0">
                <a:effectLst/>
                <a:latin typeface="Arial" panose="020B0604020202020204" pitchFamily="34" charset="0"/>
                <a:ea typeface="Times New Roman" panose="02020603050405020304" pitchFamily="18" charset="0"/>
                <a:cs typeface="Times New Roman" panose="02020603050405020304" pitchFamily="18" charset="0"/>
              </a:rPr>
              <a:t/>
            </a:r>
            <a:br>
              <a:rPr lang="ru-RU" sz="2200" b="1" dirty="0" smtClean="0">
                <a:effectLst/>
                <a:latin typeface="Arial" panose="020B0604020202020204" pitchFamily="34" charset="0"/>
                <a:ea typeface="Times New Roman" panose="02020603050405020304" pitchFamily="18" charset="0"/>
                <a:cs typeface="Times New Roman" panose="02020603050405020304" pitchFamily="18" charset="0"/>
              </a:rPr>
            </a:br>
            <a:endParaRPr lang="ru-RU" sz="2200" dirty="0"/>
          </a:p>
        </p:txBody>
      </p:sp>
      <p:sp>
        <p:nvSpPr>
          <p:cNvPr id="3" name="Подзаголовок 2"/>
          <p:cNvSpPr>
            <a:spLocks noGrp="1"/>
          </p:cNvSpPr>
          <p:nvPr>
            <p:ph type="subTitle" idx="1"/>
          </p:nvPr>
        </p:nvSpPr>
        <p:spPr>
          <a:xfrm>
            <a:off x="428531" y="5053680"/>
            <a:ext cx="3889972" cy="1120783"/>
          </a:xfrm>
        </p:spPr>
        <p:txBody>
          <a:bodyPr/>
          <a:lstStyle/>
          <a:p>
            <a:pPr indent="450215" algn="just">
              <a:spcAft>
                <a:spcPts val="0"/>
              </a:spcAft>
            </a:pPr>
            <a:r>
              <a:rPr lang="ru-RU" sz="1800" kern="50" dirty="0" smtClean="0">
                <a:effectLst/>
                <a:latin typeface="Times New Roman" panose="02020603050405020304" pitchFamily="18" charset="0"/>
                <a:ea typeface="Lucida Sans Unicode" panose="020B0602030504020204" pitchFamily="34" charset="0"/>
                <a:cs typeface="Mangal"/>
              </a:rPr>
              <a:t>Возраст детей, на которых</a:t>
            </a:r>
          </a:p>
          <a:p>
            <a:pPr indent="450215" algn="just">
              <a:spcAft>
                <a:spcPts val="0"/>
              </a:spcAft>
            </a:pPr>
            <a:r>
              <a:rPr lang="ru-RU" sz="1800" kern="50" dirty="0" smtClean="0">
                <a:effectLst/>
                <a:latin typeface="Times New Roman" panose="02020603050405020304" pitchFamily="18" charset="0"/>
                <a:ea typeface="Lucida Sans Unicode" panose="020B0602030504020204" pitchFamily="34" charset="0"/>
                <a:cs typeface="Mangal"/>
              </a:rPr>
              <a:t>рассчитана программа – 8-17 лет</a:t>
            </a:r>
          </a:p>
          <a:p>
            <a:pPr indent="450215" algn="just">
              <a:spcAft>
                <a:spcPts val="0"/>
              </a:spcAft>
            </a:pPr>
            <a:r>
              <a:rPr lang="ru-RU" sz="1800" kern="50" dirty="0" smtClean="0">
                <a:effectLst/>
                <a:latin typeface="Times New Roman" panose="02020603050405020304" pitchFamily="18" charset="0"/>
                <a:ea typeface="Lucida Sans Unicode" panose="020B0602030504020204" pitchFamily="34" charset="0"/>
                <a:cs typeface="Mangal"/>
              </a:rPr>
              <a:t>Срок реализации – 1 год</a:t>
            </a:r>
          </a:p>
        </p:txBody>
      </p:sp>
    </p:spTree>
    <p:extLst>
      <p:ext uri="{BB962C8B-B14F-4D97-AF65-F5344CB8AC3E}">
        <p14:creationId xmlns:p14="http://schemas.microsoft.com/office/powerpoint/2010/main" val="2371048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tretch>
            <a:fillRect/>
          </a:stretch>
        </p:blipFill>
        <p:spPr>
          <a:xfrm>
            <a:off x="0" y="503146"/>
            <a:ext cx="12104483" cy="6354854"/>
          </a:xfrm>
          <a:prstGeom prst="rect">
            <a:avLst/>
          </a:prstGeom>
        </p:spPr>
      </p:pic>
      <p:sp>
        <p:nvSpPr>
          <p:cNvPr id="2" name="Прямоугольник 1"/>
          <p:cNvSpPr/>
          <p:nvPr/>
        </p:nvSpPr>
        <p:spPr>
          <a:xfrm>
            <a:off x="242593" y="573803"/>
            <a:ext cx="11949407" cy="6586418"/>
          </a:xfrm>
          <a:prstGeom prst="rect">
            <a:avLst/>
          </a:prstGeom>
          <a:solidFill>
            <a:schemeClr val="bg1"/>
          </a:solidFill>
          <a:effectLst>
            <a:softEdge rad="635000"/>
          </a:effectLst>
        </p:spPr>
        <p:txBody>
          <a:bodyPr wrap="square">
            <a:spAutoFit/>
          </a:bodyPr>
          <a:lstStyle/>
          <a:p>
            <a:pPr algn="just">
              <a:spcAft>
                <a:spcPts val="0"/>
              </a:spcAft>
            </a:pPr>
            <a:r>
              <a:rPr lang="ru-RU" b="1" dirty="0" smtClean="0">
                <a:effectLst/>
                <a:latin typeface="Times New Roman" panose="02020603050405020304" pitchFamily="18" charset="0"/>
                <a:ea typeface="Times New Roman" panose="02020603050405020304" pitchFamily="18" charset="0"/>
              </a:rPr>
              <a:t>Актуальность </a:t>
            </a:r>
            <a:r>
              <a:rPr lang="ru-RU" dirty="0" smtClean="0">
                <a:effectLst/>
                <a:latin typeface="Times New Roman" panose="02020603050405020304" pitchFamily="18" charset="0"/>
                <a:ea typeface="Times New Roman" panose="02020603050405020304" pitchFamily="18" charset="0"/>
              </a:rPr>
              <a:t>заключается в том, что данная программа связана с процессом информатизации  и  необходимостью  для  каждого  человека  овладеть  новейшими информационными  технологиями  для  адаптации  в  современном  обществе  и реализации  в  полной  мере  своего  творческого  потенциала.  Любая  творческая профессия  требует  владения  современными  компьютерными  технологиями. Результаты технической фантазии всегда стремились вылиться на бумагу, а затем и воплотиться в жизнь. Если раньше, представить то, как будет выглядеть дом или интерьер  комнаты,  автомобиль  или  теплоход  мы  могли  лишь  по  чертежу  или рисунку,  то  с  появлением  компьютерного  трехмерного  моделирования  стало возможным создать  объемное изображение спроектированного сооружения. Оно отличается фотографической  точностью и позволяет лучше представить себе, как будет  выглядеть  проект,  воплощенный  в  жизни  и  своевременно  внести определенные  коррективы.  3D  модель  обычно  производит  гораздо  большее впечатление,  чем  все  остальные  способы  презентации  будущего  проекта. Передовые  технологии  позволяют  добиваться  эффективных результатов.</a:t>
            </a:r>
          </a:p>
          <a:p>
            <a:pPr indent="450215" algn="just">
              <a:spcAft>
                <a:spcPts val="0"/>
              </a:spcAft>
            </a:pPr>
            <a:r>
              <a:rPr lang="ru-RU" dirty="0" smtClean="0">
                <a:effectLst/>
                <a:latin typeface="Times New Roman" panose="02020603050405020304" pitchFamily="18" charset="0"/>
                <a:ea typeface="Times New Roman" panose="02020603050405020304" pitchFamily="18" charset="0"/>
              </a:rPr>
              <a:t>Современная экономика выходит на новый технологический уровень, и требует иного качества подготовки инженеров, в то же время нехватка инженерных кадров в настоящее  время в России является серьезным ограничением для развития страны.</a:t>
            </a:r>
          </a:p>
          <a:p>
            <a:pPr indent="450215" algn="just">
              <a:spcAft>
                <a:spcPts val="0"/>
              </a:spcAft>
            </a:pPr>
            <a:r>
              <a:rPr lang="ru-RU" dirty="0" smtClean="0">
                <a:effectLst/>
                <a:latin typeface="Times New Roman" panose="02020603050405020304" pitchFamily="18" charset="0"/>
                <a:ea typeface="Times New Roman" panose="02020603050405020304" pitchFamily="18" charset="0"/>
              </a:rPr>
              <a:t>Решающее значение в работе инженера-конструктора имеет способность к пространственному воображению. Пространственное воображение необходимо для чтения чертежей, когда из плоских проекций требуется вообразить пространственное тело со всеми особенностями его устройства и формы. Как показывает практика, не все люди могут развить пространственное воображение до необходимой конструктору степени, поэтому 3</a:t>
            </a:r>
            <a:r>
              <a:rPr lang="en-US" dirty="0" smtClean="0">
                <a:effectLst/>
                <a:latin typeface="Times New Roman" panose="02020603050405020304" pitchFamily="18" charset="0"/>
                <a:ea typeface="Times New Roman" panose="02020603050405020304" pitchFamily="18" charset="0"/>
              </a:rPr>
              <a:t>D</a:t>
            </a:r>
            <a:r>
              <a:rPr lang="ru-RU" dirty="0" smtClean="0">
                <a:effectLst/>
                <a:latin typeface="Times New Roman" panose="02020603050405020304" pitchFamily="18" charset="0"/>
                <a:ea typeface="Times New Roman" panose="02020603050405020304" pitchFamily="18" charset="0"/>
              </a:rPr>
              <a:t> моделирование призвано способствовать приобретению соответствующих навыков. </a:t>
            </a:r>
          </a:p>
          <a:p>
            <a:pPr indent="450215" algn="just">
              <a:spcAft>
                <a:spcPts val="0"/>
              </a:spcAft>
            </a:pPr>
            <a:r>
              <a:rPr lang="ru-RU" sz="1600" dirty="0" smtClean="0">
                <a:effectLst/>
                <a:latin typeface="Times New Roman" panose="02020603050405020304" pitchFamily="18" charset="0"/>
                <a:ea typeface="Times New Roman" panose="02020603050405020304" pitchFamily="18" charset="0"/>
              </a:rPr>
              <a:t>Использование трехмерных, «объемных» 3D моделей предметов реального мира – это важное средство для передачи информации, которое может существенно повысить эффективность обучения, а также служить отличной иллюстрацией при проведении докладов, презентаций, рекламных кампаний.</a:t>
            </a:r>
            <a:endParaRPr lang="ru-RU" sz="1400" dirty="0" smtClean="0">
              <a:effectLst/>
              <a:latin typeface="Times New Roman" panose="02020603050405020304" pitchFamily="18" charset="0"/>
              <a:ea typeface="Times New Roman" panose="02020603050405020304" pitchFamily="18" charset="0"/>
            </a:endParaRPr>
          </a:p>
          <a:p>
            <a:pPr algn="just">
              <a:spcAft>
                <a:spcPts val="0"/>
              </a:spcAft>
            </a:pPr>
            <a:endParaRPr lang="ru-RU" sz="1600" dirty="0" smtClean="0">
              <a:effectLst/>
              <a:latin typeface="Times New Roman" panose="02020603050405020304" pitchFamily="18" charset="0"/>
              <a:ea typeface="Times New Roman" panose="02020603050405020304" pitchFamily="18" charset="0"/>
            </a:endParaRPr>
          </a:p>
          <a:p>
            <a:pPr algn="just">
              <a:spcAft>
                <a:spcPts val="0"/>
              </a:spcAft>
            </a:pPr>
            <a:endParaRPr lang="ru-RU" sz="1600" dirty="0">
              <a:effectLst/>
              <a:latin typeface="Times New Roman" panose="02020603050405020304" pitchFamily="18" charset="0"/>
              <a:ea typeface="Times New Roman" panose="02020603050405020304" pitchFamily="18" charset="0"/>
            </a:endParaRPr>
          </a:p>
        </p:txBody>
      </p:sp>
      <p:sp>
        <p:nvSpPr>
          <p:cNvPr id="3" name="Прямоугольник 2"/>
          <p:cNvSpPr/>
          <p:nvPr/>
        </p:nvSpPr>
        <p:spPr>
          <a:xfrm>
            <a:off x="3853905" y="67708"/>
            <a:ext cx="3943580" cy="400110"/>
          </a:xfrm>
          <a:prstGeom prst="rect">
            <a:avLst/>
          </a:prstGeom>
        </p:spPr>
        <p:txBody>
          <a:bodyPr wrap="none">
            <a:spAutoFit/>
          </a:bodyPr>
          <a:lstStyle/>
          <a:p>
            <a:r>
              <a:rPr lang="ru-RU" sz="2000" b="1" kern="5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Lucida Sans Unicode" panose="020B0602030504020204" pitchFamily="34" charset="0"/>
                <a:cs typeface="Mangal"/>
              </a:rPr>
              <a:t>ПОЯСНИТЕЛЬНАЯ ЗАПИСКА</a:t>
            </a:r>
            <a:endParaRPr lang="ru-RU"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4200460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l="2431" t="3307" r="13562" b="4538"/>
          <a:stretch/>
        </p:blipFill>
        <p:spPr>
          <a:xfrm>
            <a:off x="2349907" y="10831"/>
            <a:ext cx="9842093" cy="6847169"/>
          </a:xfrm>
          <a:prstGeom prst="rect">
            <a:avLst/>
          </a:prstGeom>
        </p:spPr>
      </p:pic>
      <p:sp>
        <p:nvSpPr>
          <p:cNvPr id="3" name="TextBox 2"/>
          <p:cNvSpPr txBox="1"/>
          <p:nvPr/>
        </p:nvSpPr>
        <p:spPr>
          <a:xfrm>
            <a:off x="0" y="707923"/>
            <a:ext cx="2349907" cy="646331"/>
          </a:xfrm>
          <a:prstGeom prst="rect">
            <a:avLst/>
          </a:prstGeom>
          <a:noFill/>
        </p:spPr>
        <p:txBody>
          <a:bodyPr wrap="square" rtlCol="0">
            <a:spAutoFit/>
          </a:bodyPr>
          <a:lstStyle/>
          <a:p>
            <a:pPr algn="r"/>
            <a:r>
              <a:rPr lang="ru-RU"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ЦЕЛЬ </a:t>
            </a:r>
          </a:p>
          <a:p>
            <a:pPr algn="r"/>
            <a:r>
              <a:rPr lang="ru-RU"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ПРОГРАММЫ</a:t>
            </a:r>
            <a:endParaRPr lang="ru-RU"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0" y="3593379"/>
            <a:ext cx="2349907" cy="646331"/>
          </a:xfrm>
          <a:prstGeom prst="rect">
            <a:avLst/>
          </a:prstGeom>
          <a:noFill/>
        </p:spPr>
        <p:txBody>
          <a:bodyPr wrap="square" rtlCol="0">
            <a:spAutoFit/>
          </a:bodyPr>
          <a:lstStyle/>
          <a:p>
            <a:pPr algn="r"/>
            <a:r>
              <a:rPr lang="ru-RU"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ЗАДАЧИ ПРОГРАММЫ</a:t>
            </a:r>
            <a:endParaRPr lang="ru-RU"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349908" y="707923"/>
            <a:ext cx="9842092" cy="923330"/>
          </a:xfrm>
          <a:prstGeom prst="rect">
            <a:avLst/>
          </a:prstGeom>
        </p:spPr>
        <p:txBody>
          <a:bodyPr wrap="square">
            <a:spAutoFit/>
          </a:bodyPr>
          <a:lstStyle/>
          <a:p>
            <a:pPr algn="just">
              <a:spcAft>
                <a:spcPts val="0"/>
              </a:spcAft>
            </a:pPr>
            <a:r>
              <a:rPr lang="ru-RU" kern="0" dirty="0" smtClean="0">
                <a:effectLst/>
                <a:latin typeface="Times New Roman" panose="02020603050405020304" pitchFamily="18" charset="0"/>
                <a:ea typeface="Times New Roman" panose="02020603050405020304" pitchFamily="18" charset="0"/>
                <a:cs typeface="Times New Roman" panose="02020603050405020304" pitchFamily="18" charset="0"/>
              </a:rPr>
              <a:t>- формирование и развитие у учащихся интеллектуальных и практических компетенций в области создания простейших моделей, освоение основных предпрофессиональных навыков специалиста по трехмерному моделированию.  </a:t>
            </a:r>
            <a:endParaRPr lang="ru-RU" kern="50" dirty="0">
              <a:effectLst/>
              <a:latin typeface="Times New Roman" panose="02020603050405020304" pitchFamily="18" charset="0"/>
              <a:ea typeface="Lucida Sans Unicode" panose="020B0602030504020204" pitchFamily="34" charset="0"/>
              <a:cs typeface="Mangal"/>
            </a:endParaRPr>
          </a:p>
        </p:txBody>
      </p:sp>
      <p:sp>
        <p:nvSpPr>
          <p:cNvPr id="6" name="Прямоугольник 5"/>
          <p:cNvSpPr/>
          <p:nvPr/>
        </p:nvSpPr>
        <p:spPr>
          <a:xfrm>
            <a:off x="2403986" y="3593379"/>
            <a:ext cx="9733935" cy="2031325"/>
          </a:xfrm>
          <a:prstGeom prst="rect">
            <a:avLst/>
          </a:prstGeom>
        </p:spPr>
        <p:txBody>
          <a:bodyPr wrap="square">
            <a:spAutoFit/>
          </a:bodyPr>
          <a:lstStyle/>
          <a:p>
            <a:pPr marL="285750" lvl="0" indent="-285750" algn="just">
              <a:spcAft>
                <a:spcPts val="0"/>
              </a:spcAft>
              <a:buFont typeface="Arial" panose="020B0604020202020204" pitchFamily="34" charset="0"/>
              <a:buChar char="•"/>
            </a:pPr>
            <a:r>
              <a:rPr lang="ru-RU"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Формирование базовых знаний в области трехмерной компьютерной графики и овладение навыками работы в программе КОМПАС 3</a:t>
            </a:r>
            <a:r>
              <a:rPr lang="en-US"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D</a:t>
            </a:r>
            <a:r>
              <a:rPr lang="ru-RU"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a:t>
            </a:r>
            <a:endParaRPr lang="ru-RU" kern="50" dirty="0" smtClean="0">
              <a:effectLst/>
              <a:latin typeface="Times New Roman" panose="02020603050405020304" pitchFamily="18" charset="0"/>
              <a:ea typeface="Lucida Sans Unicode" panose="020B0602030504020204" pitchFamily="34" charset="0"/>
              <a:cs typeface="Mangal"/>
            </a:endParaRPr>
          </a:p>
          <a:p>
            <a:pPr marL="285750" lvl="0" indent="-285750" algn="just">
              <a:spcAft>
                <a:spcPts val="0"/>
              </a:spcAft>
              <a:buFont typeface="Arial" panose="020B0604020202020204" pitchFamily="34" charset="0"/>
              <a:buChar char="•"/>
            </a:pPr>
            <a:r>
              <a:rPr lang="ru-RU"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Формирование умения эффективно использовать базовые инструменты для создания объектов;</a:t>
            </a:r>
            <a:endParaRPr lang="ru-RU" kern="50" dirty="0" smtClean="0">
              <a:effectLst/>
              <a:latin typeface="Times New Roman" panose="02020603050405020304" pitchFamily="18" charset="0"/>
              <a:ea typeface="Lucida Sans Unicode" panose="020B0602030504020204" pitchFamily="34" charset="0"/>
              <a:cs typeface="Mangal"/>
            </a:endParaRPr>
          </a:p>
          <a:p>
            <a:pPr marL="285750" lvl="0" indent="-285750" algn="just">
              <a:spcAft>
                <a:spcPts val="0"/>
              </a:spcAft>
              <a:buFont typeface="Arial" panose="020B0604020202020204" pitchFamily="34" charset="0"/>
              <a:buChar char="•"/>
            </a:pPr>
            <a:r>
              <a:rPr lang="ru-RU"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Формирование умения модифицировать, изменять редактировать объекты или отдельные элементы;</a:t>
            </a:r>
            <a:endParaRPr lang="ru-RU" kern="50" dirty="0" smtClean="0">
              <a:effectLst/>
              <a:latin typeface="Times New Roman" panose="02020603050405020304" pitchFamily="18" charset="0"/>
              <a:ea typeface="Lucida Sans Unicode" panose="020B0602030504020204" pitchFamily="34" charset="0"/>
              <a:cs typeface="Mangal"/>
            </a:endParaRPr>
          </a:p>
          <a:p>
            <a:pPr marL="285750" indent="-285750">
              <a:buFont typeface="Arial" panose="020B0604020202020204" pitchFamily="34" charset="0"/>
              <a:buChar char="•"/>
            </a:pPr>
            <a:r>
              <a:rPr lang="ru-RU" kern="50" dirty="0" smtClean="0">
                <a:effectLst/>
                <a:latin typeface="Times New Roman" panose="02020603050405020304" pitchFamily="18" charset="0"/>
                <a:ea typeface="Lucida Sans Unicode" panose="020B0602030504020204" pitchFamily="34" charset="0"/>
              </a:rPr>
              <a:t>Формирование умения создавать простые трехмерные модели.</a:t>
            </a:r>
            <a:endParaRPr lang="ru-RU" dirty="0"/>
          </a:p>
        </p:txBody>
      </p:sp>
    </p:spTree>
    <p:extLst>
      <p:ext uri="{BB962C8B-B14F-4D97-AF65-F5344CB8AC3E}">
        <p14:creationId xmlns:p14="http://schemas.microsoft.com/office/powerpoint/2010/main" val="1483572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2399582" y="78192"/>
            <a:ext cx="9571860" cy="6765451"/>
          </a:xfrm>
          <a:prstGeom prst="rect">
            <a:avLst/>
          </a:prstGeom>
          <a:ln>
            <a:solidFill>
              <a:schemeClr val="tx1">
                <a:lumMod val="50000"/>
                <a:lumOff val="50000"/>
              </a:schemeClr>
            </a:solidFill>
          </a:ln>
        </p:spPr>
      </p:pic>
      <p:sp>
        <p:nvSpPr>
          <p:cNvPr id="3" name="TextBox 2"/>
          <p:cNvSpPr txBox="1"/>
          <p:nvPr/>
        </p:nvSpPr>
        <p:spPr>
          <a:xfrm>
            <a:off x="0" y="2753032"/>
            <a:ext cx="2536723" cy="707886"/>
          </a:xfrm>
          <a:prstGeom prst="rect">
            <a:avLst/>
          </a:prstGeom>
          <a:noFill/>
        </p:spPr>
        <p:txBody>
          <a:bodyPr wrap="square" rtlCol="0">
            <a:spAutoFit/>
          </a:bodyPr>
          <a:lstStyle/>
          <a:p>
            <a:pPr algn="ctr"/>
            <a:r>
              <a:rPr lang="ru-RU" sz="20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СОДЕРЖАНИЕ </a:t>
            </a:r>
          </a:p>
          <a:p>
            <a:pPr algn="ctr"/>
            <a:r>
              <a:rPr lang="ru-RU" sz="20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ПРОГРАММЫ</a:t>
            </a:r>
            <a:endParaRPr lang="ru-RU"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524510" y="1922035"/>
            <a:ext cx="4729572" cy="830997"/>
          </a:xfrm>
          <a:prstGeom prst="rect">
            <a:avLst/>
          </a:prstGeom>
          <a:solidFill>
            <a:schemeClr val="accent4">
              <a:lumMod val="20000"/>
              <a:lumOff val="80000"/>
            </a:schemeClr>
          </a:solidFill>
          <a:ln>
            <a:solidFill>
              <a:schemeClr val="tx1">
                <a:lumMod val="50000"/>
                <a:lumOff val="50000"/>
              </a:schemeClr>
            </a:solidFill>
          </a:ln>
        </p:spPr>
        <p:txBody>
          <a:bodyPr wrap="square">
            <a:spAutoFit/>
          </a:bodyPr>
          <a:lstStyle/>
          <a:p>
            <a:pPr algn="just">
              <a:spcAft>
                <a:spcPts val="0"/>
              </a:spcAft>
            </a:pPr>
            <a:r>
              <a:rPr lang="ru-RU" sz="1600" b="1"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ЧАСТЬ I. ТЕХНОЛОГИЯ ОБЪЕМНОГО КОМПЬЮТЕРНОГО МОДЕЛИРОВАНИЯ В ПРОГРАММЕ «КОМПАС 3D» </a:t>
            </a:r>
            <a:endParaRPr lang="ru-RU" sz="1600" kern="50" dirty="0">
              <a:effectLst/>
              <a:latin typeface="Times New Roman" panose="02020603050405020304" pitchFamily="18" charset="0"/>
              <a:ea typeface="Lucida Sans Unicode" panose="020B0602030504020204" pitchFamily="34" charset="0"/>
              <a:cs typeface="Mangal"/>
            </a:endParaRPr>
          </a:p>
        </p:txBody>
      </p:sp>
      <p:sp>
        <p:nvSpPr>
          <p:cNvPr id="5" name="Прямоугольник 4"/>
          <p:cNvSpPr/>
          <p:nvPr/>
        </p:nvSpPr>
        <p:spPr>
          <a:xfrm>
            <a:off x="7348000" y="1922034"/>
            <a:ext cx="4611327" cy="830997"/>
          </a:xfrm>
          <a:prstGeom prst="rect">
            <a:avLst/>
          </a:prstGeom>
          <a:solidFill>
            <a:schemeClr val="accent1">
              <a:lumMod val="20000"/>
              <a:lumOff val="80000"/>
            </a:schemeClr>
          </a:solidFill>
          <a:ln>
            <a:solidFill>
              <a:schemeClr val="tx1">
                <a:lumMod val="50000"/>
                <a:lumOff val="50000"/>
              </a:schemeClr>
            </a:solidFill>
          </a:ln>
        </p:spPr>
        <p:txBody>
          <a:bodyPr wrap="square">
            <a:spAutoFit/>
          </a:bodyPr>
          <a:lstStyle/>
          <a:p>
            <a:pPr algn="just">
              <a:spcAft>
                <a:spcPts val="0"/>
              </a:spcAft>
            </a:pPr>
            <a:r>
              <a:rPr lang="ru-RU" sz="1600" b="1"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ЧАСТЬ II. РАБОТА С СИСТЕМОЙ АВТОМАТИЗИРОВАННОГО ПРОЕКТИРОВАНИЯ КОМПАС-3D </a:t>
            </a:r>
            <a:endParaRPr lang="ru-RU" sz="1600" kern="50" dirty="0">
              <a:effectLst/>
              <a:latin typeface="Times New Roman" panose="02020603050405020304" pitchFamily="18" charset="0"/>
              <a:ea typeface="Lucida Sans Unicode" panose="020B0602030504020204" pitchFamily="34" charset="0"/>
              <a:cs typeface="Mangal"/>
            </a:endParaRPr>
          </a:p>
        </p:txBody>
      </p:sp>
      <p:sp>
        <p:nvSpPr>
          <p:cNvPr id="6" name="Прямоугольник 5"/>
          <p:cNvSpPr/>
          <p:nvPr/>
        </p:nvSpPr>
        <p:spPr>
          <a:xfrm>
            <a:off x="2536723" y="6381260"/>
            <a:ext cx="4717359" cy="338554"/>
          </a:xfrm>
          <a:prstGeom prst="rect">
            <a:avLst/>
          </a:prstGeom>
          <a:solidFill>
            <a:schemeClr val="accent6">
              <a:lumMod val="20000"/>
              <a:lumOff val="80000"/>
            </a:schemeClr>
          </a:solidFill>
          <a:ln>
            <a:solidFill>
              <a:schemeClr val="tx1">
                <a:lumMod val="50000"/>
                <a:lumOff val="50000"/>
              </a:schemeClr>
            </a:solidFill>
          </a:ln>
        </p:spPr>
        <p:txBody>
          <a:bodyPr wrap="square">
            <a:spAutoFit/>
          </a:bodyPr>
          <a:lstStyle/>
          <a:p>
            <a:pPr indent="450215" algn="just">
              <a:spcAft>
                <a:spcPts val="0"/>
              </a:spcAft>
            </a:pPr>
            <a:r>
              <a:rPr lang="ru-RU" sz="1600" b="1"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ЧАСТЬ III. ЧЕРЧЕНИЕ С КОМПАС-3D</a:t>
            </a:r>
            <a:r>
              <a:rPr lang="ru-RU" sz="1400" b="1"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 </a:t>
            </a:r>
            <a:endParaRPr lang="ru-RU" sz="1200" kern="50" dirty="0">
              <a:effectLst/>
              <a:latin typeface="Times New Roman" panose="02020603050405020304" pitchFamily="18" charset="0"/>
              <a:ea typeface="Lucida Sans Unicode" panose="020B0602030504020204" pitchFamily="34" charset="0"/>
              <a:cs typeface="Mangal"/>
            </a:endParaRPr>
          </a:p>
        </p:txBody>
      </p:sp>
      <p:sp>
        <p:nvSpPr>
          <p:cNvPr id="7" name="Прямоугольник 6"/>
          <p:cNvSpPr/>
          <p:nvPr/>
        </p:nvSpPr>
        <p:spPr>
          <a:xfrm>
            <a:off x="7348000" y="5883081"/>
            <a:ext cx="4499871" cy="307777"/>
          </a:xfrm>
          <a:prstGeom prst="rect">
            <a:avLst/>
          </a:prstGeom>
          <a:solidFill>
            <a:schemeClr val="accent2">
              <a:lumMod val="40000"/>
              <a:lumOff val="60000"/>
            </a:schemeClr>
          </a:solidFill>
          <a:ln>
            <a:solidFill>
              <a:schemeClr val="tx1">
                <a:lumMod val="50000"/>
                <a:lumOff val="50000"/>
              </a:schemeClr>
            </a:solidFill>
          </a:ln>
        </p:spPr>
        <p:txBody>
          <a:bodyPr wrap="square">
            <a:spAutoFit/>
          </a:bodyPr>
          <a:lstStyle/>
          <a:p>
            <a:pPr algn="just">
              <a:spcAft>
                <a:spcPts val="0"/>
              </a:spcAft>
            </a:pPr>
            <a:r>
              <a:rPr lang="ru-RU" sz="1400" b="1"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ЧАСТЬ IV. ИНФОРМАТИКА С КОМПАС-3D. </a:t>
            </a:r>
            <a:endParaRPr lang="ru-RU" sz="1200" kern="50" dirty="0">
              <a:effectLst/>
              <a:latin typeface="Times New Roman" panose="02020603050405020304" pitchFamily="18" charset="0"/>
              <a:ea typeface="Lucida Sans Unicode" panose="020B0602030504020204" pitchFamily="34" charset="0"/>
              <a:cs typeface="Mangal"/>
            </a:endParaRPr>
          </a:p>
        </p:txBody>
      </p:sp>
      <p:sp>
        <p:nvSpPr>
          <p:cNvPr id="8" name="Прямоугольник 7"/>
          <p:cNvSpPr/>
          <p:nvPr/>
        </p:nvSpPr>
        <p:spPr>
          <a:xfrm>
            <a:off x="7348000" y="6412037"/>
            <a:ext cx="4499871" cy="307777"/>
          </a:xfrm>
          <a:prstGeom prst="rect">
            <a:avLst/>
          </a:prstGeom>
          <a:solidFill>
            <a:schemeClr val="accent4">
              <a:lumMod val="20000"/>
              <a:lumOff val="80000"/>
            </a:schemeClr>
          </a:solidFill>
          <a:ln>
            <a:solidFill>
              <a:schemeClr val="tx1">
                <a:lumMod val="50000"/>
                <a:lumOff val="50000"/>
              </a:schemeClr>
            </a:solidFill>
          </a:ln>
        </p:spPr>
        <p:txBody>
          <a:bodyPr wrap="square">
            <a:spAutoFit/>
          </a:bodyPr>
          <a:lstStyle/>
          <a:p>
            <a:r>
              <a:rPr lang="ru-RU" sz="1400" b="1" kern="50" dirty="0" smtClean="0">
                <a:effectLst/>
                <a:latin typeface="Times New Roman" panose="02020603050405020304" pitchFamily="18" charset="0"/>
                <a:ea typeface="Lucida Sans Unicode" panose="020B0602030504020204" pitchFamily="34" charset="0"/>
              </a:rPr>
              <a:t>ЧАСТЬ V. ГЕОМЕТРИЯ С КОМПАС-3D</a:t>
            </a:r>
            <a:endParaRPr lang="ru-RU" dirty="0"/>
          </a:p>
        </p:txBody>
      </p:sp>
    </p:spTree>
    <p:extLst>
      <p:ext uri="{BB962C8B-B14F-4D97-AF65-F5344CB8AC3E}">
        <p14:creationId xmlns:p14="http://schemas.microsoft.com/office/powerpoint/2010/main" val="2636029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78659" y="1309956"/>
            <a:ext cx="10559845" cy="5548044"/>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2419731665"/>
              </p:ext>
            </p:extLst>
          </p:nvPr>
        </p:nvGraphicFramePr>
        <p:xfrm>
          <a:off x="334297" y="806245"/>
          <a:ext cx="7855974" cy="2804160"/>
        </p:xfrm>
        <a:graphic>
          <a:graphicData uri="http://schemas.openxmlformats.org/drawingml/2006/table">
            <a:tbl>
              <a:tblPr firstRow="1" firstCol="1" lastRow="1" lastCol="1" bandRow="1" bandCol="1"/>
              <a:tblGrid>
                <a:gridCol w="7855974"/>
              </a:tblGrid>
              <a:tr h="2625212">
                <a:tc>
                  <a:txBody>
                    <a:bodyPr/>
                    <a:lstStyle/>
                    <a:p>
                      <a:pPr marL="0" indent="0" algn="just">
                        <a:lnSpc>
                          <a:spcPct val="150000"/>
                        </a:lnSpc>
                        <a:spcAft>
                          <a:spcPts val="0"/>
                        </a:spcAft>
                      </a:pPr>
                      <a:r>
                        <a:rPr lang="ru-RU" sz="1600" b="1" kern="50" dirty="0">
                          <a:effectLst/>
                          <a:latin typeface="Times New Roman" panose="02020603050405020304" pitchFamily="18" charset="0"/>
                          <a:ea typeface="Lucida Sans Unicode" panose="020B0602030504020204" pitchFamily="34" charset="0"/>
                          <a:cs typeface="Times New Roman" panose="02020603050405020304" pitchFamily="18" charset="0"/>
                        </a:rPr>
                        <a:t>Знания, полученные в ходе обучения:</a:t>
                      </a:r>
                      <a:endParaRPr lang="ru-RU" sz="1600" kern="50" dirty="0">
                        <a:effectLst/>
                        <a:latin typeface="Times New Roman" panose="02020603050405020304" pitchFamily="18" charset="0"/>
                        <a:ea typeface="Lucida Sans Unicode" panose="020B0602030504020204" pitchFamily="34" charset="0"/>
                        <a:cs typeface="Mangal"/>
                      </a:endParaRPr>
                    </a:p>
                    <a:p>
                      <a:pPr marL="0" indent="0" algn="just">
                        <a:spcAft>
                          <a:spcPts val="0"/>
                        </a:spcAft>
                      </a:pPr>
                      <a:r>
                        <a:rPr lang="ru-RU" sz="1600" kern="0" dirty="0">
                          <a:effectLst/>
                          <a:latin typeface="Times New Roman" panose="02020603050405020304" pitchFamily="18" charset="0"/>
                          <a:ea typeface="Times New Roman" panose="02020603050405020304" pitchFamily="18" charset="0"/>
                          <a:cs typeface="Times New Roman" panose="02020603050405020304" pitchFamily="18" charset="0"/>
                        </a:rPr>
                        <a:t>По окончании реализации данной образовательной программы, обучающиеся должны знать:</a:t>
                      </a:r>
                      <a:endParaRPr lang="ru-RU" sz="1600" kern="50" dirty="0">
                        <a:effectLst/>
                        <a:latin typeface="Times New Roman" panose="02020603050405020304" pitchFamily="18" charset="0"/>
                        <a:ea typeface="Lucida Sans Unicode" panose="020B0602030504020204" pitchFamily="34" charset="0"/>
                        <a:cs typeface="Mangal"/>
                      </a:endParaRPr>
                    </a:p>
                    <a:p>
                      <a:pPr marL="0" lvl="0" indent="0" algn="just">
                        <a:spcAft>
                          <a:spcPts val="0"/>
                        </a:spcAft>
                        <a:buFont typeface="Symbol" panose="05050102010706020507" pitchFamily="18" charset="2"/>
                        <a:buChar char=""/>
                      </a:pPr>
                      <a:r>
                        <a:rPr lang="ru-RU" sz="1600" kern="0" dirty="0">
                          <a:effectLst/>
                          <a:latin typeface="Times New Roman" panose="02020603050405020304" pitchFamily="18" charset="0"/>
                          <a:ea typeface="Times New Roman" panose="02020603050405020304" pitchFamily="18" charset="0"/>
                          <a:cs typeface="Times New Roman" panose="02020603050405020304" pitchFamily="18" charset="0"/>
                        </a:rPr>
                        <a:t>основные правила и инструкции по охране труда и пожарной безопасности при работе с ПК;</a:t>
                      </a:r>
                      <a:endParaRPr lang="ru-RU" sz="1600" kern="50" dirty="0">
                        <a:effectLst/>
                        <a:latin typeface="Times New Roman" panose="02020603050405020304" pitchFamily="18" charset="0"/>
                        <a:ea typeface="Lucida Sans Unicode" panose="020B0602030504020204" pitchFamily="34" charset="0"/>
                        <a:cs typeface="Mangal"/>
                      </a:endParaRPr>
                    </a:p>
                    <a:p>
                      <a:pPr marL="0" lvl="0" indent="0" algn="just">
                        <a:spcAft>
                          <a:spcPts val="0"/>
                        </a:spcAft>
                        <a:buFont typeface="Symbol" panose="05050102010706020507" pitchFamily="18" charset="2"/>
                        <a:buChar char=""/>
                      </a:pPr>
                      <a:r>
                        <a:rPr lang="ru-RU" sz="1600" kern="0" dirty="0">
                          <a:effectLst/>
                          <a:latin typeface="Times New Roman" panose="02020603050405020304" pitchFamily="18" charset="0"/>
                          <a:ea typeface="Times New Roman" panose="02020603050405020304" pitchFamily="18" charset="0"/>
                          <a:cs typeface="Times New Roman" panose="02020603050405020304" pitchFamily="18" charset="0"/>
                        </a:rPr>
                        <a:t>основные понятия компьютерной графики;</a:t>
                      </a:r>
                      <a:endParaRPr lang="ru-RU" sz="1600" kern="50" dirty="0">
                        <a:effectLst/>
                        <a:latin typeface="Times New Roman" panose="02020603050405020304" pitchFamily="18" charset="0"/>
                        <a:ea typeface="Lucida Sans Unicode" panose="020B0602030504020204" pitchFamily="34" charset="0"/>
                        <a:cs typeface="Mangal"/>
                      </a:endParaRPr>
                    </a:p>
                    <a:p>
                      <a:pPr marL="0" lvl="0" indent="0" algn="just">
                        <a:spcAft>
                          <a:spcPts val="0"/>
                        </a:spcAft>
                        <a:buFont typeface="Symbol" panose="05050102010706020507" pitchFamily="18" charset="2"/>
                        <a:buChar char=""/>
                      </a:pPr>
                      <a:r>
                        <a:rPr lang="ru-RU" sz="1600" kern="0" dirty="0">
                          <a:effectLst/>
                          <a:latin typeface="Times New Roman" panose="02020603050405020304" pitchFamily="18" charset="0"/>
                          <a:ea typeface="Times New Roman" panose="02020603050405020304" pitchFamily="18" charset="0"/>
                          <a:cs typeface="Times New Roman" panose="02020603050405020304" pitchFamily="18" charset="0"/>
                        </a:rPr>
                        <a:t>способы визуализации изображений (векторный и растровый);</a:t>
                      </a:r>
                      <a:endParaRPr lang="ru-RU" sz="1600" kern="50" dirty="0">
                        <a:effectLst/>
                        <a:latin typeface="Times New Roman" panose="02020603050405020304" pitchFamily="18" charset="0"/>
                        <a:ea typeface="Lucida Sans Unicode" panose="020B0602030504020204" pitchFamily="34" charset="0"/>
                        <a:cs typeface="Mangal"/>
                      </a:endParaRPr>
                    </a:p>
                    <a:p>
                      <a:pPr marL="0" lvl="0" indent="0" algn="just">
                        <a:spcAft>
                          <a:spcPts val="0"/>
                        </a:spcAft>
                        <a:buFont typeface="Symbol" panose="05050102010706020507" pitchFamily="18" charset="2"/>
                        <a:buChar char=""/>
                      </a:pPr>
                      <a:r>
                        <a:rPr lang="ru-RU" sz="1600" kern="0" dirty="0">
                          <a:effectLst/>
                          <a:latin typeface="Times New Roman" panose="02020603050405020304" pitchFamily="18" charset="0"/>
                          <a:ea typeface="Times New Roman" panose="02020603050405020304" pitchFamily="18" charset="0"/>
                          <a:cs typeface="Times New Roman" panose="02020603050405020304" pitchFamily="18" charset="0"/>
                        </a:rPr>
                        <a:t>математические основы компьютерной графики;</a:t>
                      </a:r>
                      <a:endParaRPr lang="ru-RU" sz="1600" kern="50" dirty="0">
                        <a:effectLst/>
                        <a:latin typeface="Times New Roman" panose="02020603050405020304" pitchFamily="18" charset="0"/>
                        <a:ea typeface="Lucida Sans Unicode" panose="020B0602030504020204" pitchFamily="34" charset="0"/>
                        <a:cs typeface="Mangal"/>
                      </a:endParaRPr>
                    </a:p>
                    <a:p>
                      <a:pPr marL="0" lvl="0" indent="0" algn="just">
                        <a:spcAft>
                          <a:spcPts val="0"/>
                        </a:spcAft>
                        <a:buFont typeface="Symbol" panose="05050102010706020507" pitchFamily="18" charset="2"/>
                        <a:buChar char=""/>
                      </a:pPr>
                      <a:r>
                        <a:rPr lang="ru-RU" sz="1600" kern="0" dirty="0">
                          <a:effectLst/>
                          <a:latin typeface="Times New Roman" panose="02020603050405020304" pitchFamily="18" charset="0"/>
                          <a:ea typeface="Times New Roman" panose="02020603050405020304" pitchFamily="18" charset="0"/>
                          <a:cs typeface="Times New Roman" panose="02020603050405020304" pitchFamily="18" charset="0"/>
                        </a:rPr>
                        <a:t>основные принципы моделирования на плоскости;</a:t>
                      </a:r>
                      <a:endParaRPr lang="ru-RU" sz="1600" kern="50" dirty="0">
                        <a:effectLst/>
                        <a:latin typeface="Times New Roman" panose="02020603050405020304" pitchFamily="18" charset="0"/>
                        <a:ea typeface="Lucida Sans Unicode" panose="020B0602030504020204" pitchFamily="34" charset="0"/>
                        <a:cs typeface="Mangal"/>
                      </a:endParaRPr>
                    </a:p>
                    <a:p>
                      <a:pPr marL="0" indent="0" algn="just">
                        <a:spcAft>
                          <a:spcPts val="0"/>
                        </a:spcAft>
                      </a:pPr>
                      <a:r>
                        <a:rPr lang="ru-RU" sz="1600" kern="0" dirty="0">
                          <a:effectLst/>
                          <a:latin typeface="Times New Roman" panose="02020603050405020304" pitchFamily="18" charset="0"/>
                          <a:ea typeface="Times New Roman" panose="02020603050405020304" pitchFamily="18" charset="0"/>
                          <a:cs typeface="Times New Roman" panose="02020603050405020304" pitchFamily="18" charset="0"/>
                        </a:rPr>
                        <a:t>основы трехмерного моделирования и проектирования; </a:t>
                      </a:r>
                      <a:endParaRPr lang="ru-RU" sz="1600" kern="50" dirty="0">
                        <a:effectLst/>
                        <a:latin typeface="Times New Roman" panose="02020603050405020304" pitchFamily="18" charset="0"/>
                        <a:ea typeface="Lucida Sans Unicode" panose="020B0602030504020204" pitchFamily="34" charset="0"/>
                        <a:cs typeface="Mangal"/>
                      </a:endParaRPr>
                    </a:p>
                    <a:p>
                      <a:pPr marL="0" lvl="0" indent="0" algn="just">
                        <a:spcAft>
                          <a:spcPts val="0"/>
                        </a:spcAft>
                        <a:buFont typeface="Symbol" panose="05050102010706020507" pitchFamily="18" charset="2"/>
                        <a:buChar char=""/>
                      </a:pPr>
                      <a:r>
                        <a:rPr lang="ru-RU" sz="1600" kern="0" dirty="0">
                          <a:effectLst/>
                          <a:latin typeface="Times New Roman" panose="02020603050405020304" pitchFamily="18" charset="0"/>
                          <a:ea typeface="Times New Roman" panose="02020603050405020304" pitchFamily="18" charset="0"/>
                          <a:cs typeface="Times New Roman" panose="02020603050405020304" pitchFamily="18" charset="0"/>
                        </a:rPr>
                        <a:t>основные средства для работы с графической информацией</a:t>
                      </a:r>
                      <a:r>
                        <a:rPr lang="ru-RU" sz="1600" kern="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kern="50" dirty="0">
                        <a:effectLst/>
                        <a:latin typeface="Times New Roman" panose="02020603050405020304" pitchFamily="18" charset="0"/>
                        <a:ea typeface="Lucida Sans Unicode" panose="020B0602030504020204" pitchFamily="34" charset="0"/>
                        <a:cs typeface="Mangal"/>
                      </a:endParaRPr>
                    </a:p>
                  </a:txBody>
                  <a:tcPr marL="58277" marR="5827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165959519"/>
              </p:ext>
            </p:extLst>
          </p:nvPr>
        </p:nvGraphicFramePr>
        <p:xfrm>
          <a:off x="344130" y="4031225"/>
          <a:ext cx="7905136" cy="2560320"/>
        </p:xfrm>
        <a:graphic>
          <a:graphicData uri="http://schemas.openxmlformats.org/drawingml/2006/table">
            <a:tbl>
              <a:tblPr firstRow="1" firstCol="1" lastRow="1" lastCol="1" bandRow="1" bandCol="1"/>
              <a:tblGrid>
                <a:gridCol w="7905136"/>
              </a:tblGrid>
              <a:tr h="1988419">
                <a:tc>
                  <a:txBody>
                    <a:bodyPr/>
                    <a:lstStyle/>
                    <a:p>
                      <a:pPr marL="0" indent="0" algn="just">
                        <a:lnSpc>
                          <a:spcPct val="150000"/>
                        </a:lnSpc>
                        <a:spcAft>
                          <a:spcPts val="0"/>
                        </a:spcAft>
                      </a:pPr>
                      <a:r>
                        <a:rPr lang="ru-RU" sz="1600" b="1"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Умения</a:t>
                      </a:r>
                      <a:r>
                        <a:rPr lang="ru-RU" sz="1600" b="1" kern="50" dirty="0">
                          <a:effectLst/>
                          <a:latin typeface="Times New Roman" panose="02020603050405020304" pitchFamily="18" charset="0"/>
                          <a:ea typeface="Lucida Sans Unicode" panose="020B0602030504020204" pitchFamily="34" charset="0"/>
                          <a:cs typeface="Times New Roman" panose="02020603050405020304" pitchFamily="18" charset="0"/>
                        </a:rPr>
                        <a:t>, полученные в ходе обучения:</a:t>
                      </a:r>
                      <a:endParaRPr lang="ru-RU" sz="1600" kern="50" dirty="0">
                        <a:effectLst/>
                        <a:latin typeface="Times New Roman" panose="02020603050405020304" pitchFamily="18" charset="0"/>
                        <a:ea typeface="Lucida Sans Unicode" panose="020B0602030504020204" pitchFamily="34" charset="0"/>
                        <a:cs typeface="Mangal"/>
                      </a:endParaRPr>
                    </a:p>
                    <a:p>
                      <a:pPr marL="0" indent="0" algn="just">
                        <a:spcAft>
                          <a:spcPts val="0"/>
                        </a:spcAft>
                      </a:pPr>
                      <a:r>
                        <a:rPr lang="ru-RU" sz="1600" kern="0" dirty="0">
                          <a:effectLst/>
                          <a:latin typeface="Times New Roman" panose="02020603050405020304" pitchFamily="18" charset="0"/>
                          <a:ea typeface="Times New Roman" panose="02020603050405020304" pitchFamily="18" charset="0"/>
                          <a:cs typeface="Times New Roman" panose="02020603050405020304" pitchFamily="18" charset="0"/>
                        </a:rPr>
                        <a:t>По окончании реализации данной образовательной программы, обучающиеся должны уметь:</a:t>
                      </a:r>
                      <a:endParaRPr lang="ru-RU" sz="1600" kern="50" dirty="0">
                        <a:effectLst/>
                        <a:latin typeface="Times New Roman" panose="02020603050405020304" pitchFamily="18" charset="0"/>
                        <a:ea typeface="Lucida Sans Unicode" panose="020B0602030504020204" pitchFamily="34" charset="0"/>
                        <a:cs typeface="Mangal"/>
                      </a:endParaRPr>
                    </a:p>
                    <a:p>
                      <a:pPr marL="0" lvl="0" indent="0" algn="just">
                        <a:spcAft>
                          <a:spcPts val="0"/>
                        </a:spcAft>
                        <a:buFont typeface="Symbol" panose="05050102010706020507" pitchFamily="18" charset="2"/>
                        <a:buChar char=""/>
                      </a:pPr>
                      <a:r>
                        <a:rPr lang="ru-RU" sz="1600" kern="0" dirty="0">
                          <a:effectLst/>
                          <a:latin typeface="Times New Roman" panose="02020603050405020304" pitchFamily="18" charset="0"/>
                          <a:ea typeface="Times New Roman" panose="02020603050405020304" pitchFamily="18" charset="0"/>
                          <a:cs typeface="Times New Roman" panose="02020603050405020304" pitchFamily="18" charset="0"/>
                        </a:rPr>
                        <a:t>выполнять построение геометрических примитивов;</a:t>
                      </a:r>
                      <a:endParaRPr lang="ru-RU" sz="1600" kern="50" dirty="0">
                        <a:effectLst/>
                        <a:latin typeface="Times New Roman" panose="02020603050405020304" pitchFamily="18" charset="0"/>
                        <a:ea typeface="Lucida Sans Unicode" panose="020B0602030504020204" pitchFamily="34" charset="0"/>
                        <a:cs typeface="Mangal"/>
                      </a:endParaRPr>
                    </a:p>
                    <a:p>
                      <a:pPr marL="0" lvl="0" indent="0" algn="just">
                        <a:spcAft>
                          <a:spcPts val="0"/>
                        </a:spcAft>
                        <a:buFont typeface="Symbol" panose="05050102010706020507" pitchFamily="18" charset="2"/>
                        <a:buChar char=""/>
                      </a:pPr>
                      <a:r>
                        <a:rPr lang="ru-RU" sz="1600" kern="0" dirty="0">
                          <a:effectLst/>
                          <a:latin typeface="Times New Roman" panose="02020603050405020304" pitchFamily="18" charset="0"/>
                          <a:ea typeface="Times New Roman" panose="02020603050405020304" pitchFamily="18" charset="0"/>
                          <a:cs typeface="Times New Roman" panose="02020603050405020304" pitchFamily="18" charset="0"/>
                        </a:rPr>
                        <a:t>выполнять установку Локальные и Глобальные привязок;</a:t>
                      </a:r>
                      <a:endParaRPr lang="ru-RU" sz="1600" kern="50" dirty="0">
                        <a:effectLst/>
                        <a:latin typeface="Times New Roman" panose="02020603050405020304" pitchFamily="18" charset="0"/>
                        <a:ea typeface="Lucida Sans Unicode" panose="020B0602030504020204" pitchFamily="34" charset="0"/>
                        <a:cs typeface="Mangal"/>
                      </a:endParaRPr>
                    </a:p>
                    <a:p>
                      <a:pPr marL="0" lvl="0" indent="0" algn="just">
                        <a:spcAft>
                          <a:spcPts val="0"/>
                        </a:spcAft>
                        <a:buFont typeface="Symbol" panose="05050102010706020507" pitchFamily="18" charset="2"/>
                        <a:buChar char=""/>
                      </a:pPr>
                      <a:r>
                        <a:rPr lang="ru-RU" sz="1600" kern="0" dirty="0">
                          <a:effectLst/>
                          <a:latin typeface="Times New Roman" panose="02020603050405020304" pitchFamily="18" charset="0"/>
                          <a:ea typeface="Times New Roman" panose="02020603050405020304" pitchFamily="18" charset="0"/>
                          <a:cs typeface="Times New Roman" panose="02020603050405020304" pitchFamily="18" charset="0"/>
                        </a:rPr>
                        <a:t>производить построение геометрических объектов по сетке;</a:t>
                      </a:r>
                      <a:endParaRPr lang="ru-RU" sz="1600" kern="50" dirty="0">
                        <a:effectLst/>
                        <a:latin typeface="Times New Roman" panose="02020603050405020304" pitchFamily="18" charset="0"/>
                        <a:ea typeface="Lucida Sans Unicode" panose="020B0602030504020204" pitchFamily="34" charset="0"/>
                        <a:cs typeface="Mangal"/>
                      </a:endParaRPr>
                    </a:p>
                    <a:p>
                      <a:pPr marL="0" lvl="0" indent="0" algn="just">
                        <a:spcAft>
                          <a:spcPts val="0"/>
                        </a:spcAft>
                        <a:buFont typeface="Symbol" panose="05050102010706020507" pitchFamily="18" charset="2"/>
                        <a:buChar char=""/>
                      </a:pPr>
                      <a:r>
                        <a:rPr lang="ru-RU" sz="1600" kern="0" dirty="0">
                          <a:effectLst/>
                          <a:latin typeface="Times New Roman" panose="02020603050405020304" pitchFamily="18" charset="0"/>
                          <a:ea typeface="Times New Roman" panose="02020603050405020304" pitchFamily="18" charset="0"/>
                          <a:cs typeface="Times New Roman" panose="02020603050405020304" pitchFamily="18" charset="0"/>
                        </a:rPr>
                        <a:t>использовать различные способы построения сопряжений в чертежах деталей в программе КОМПАС 3D;</a:t>
                      </a:r>
                      <a:endParaRPr lang="ru-RU" sz="1600" kern="50" dirty="0">
                        <a:effectLst/>
                        <a:latin typeface="Times New Roman" panose="02020603050405020304" pitchFamily="18" charset="0"/>
                        <a:ea typeface="Lucida Sans Unicode" panose="020B0602030504020204" pitchFamily="34" charset="0"/>
                        <a:cs typeface="Mangal"/>
                      </a:endParaRPr>
                    </a:p>
                    <a:p>
                      <a:pPr marL="0" lvl="0" indent="0" algn="just">
                        <a:spcAft>
                          <a:spcPts val="0"/>
                        </a:spcAft>
                        <a:buFont typeface="Symbol" panose="05050102010706020507" pitchFamily="18" charset="2"/>
                        <a:buChar char=""/>
                      </a:pPr>
                      <a:r>
                        <a:rPr lang="ru-RU" sz="1600" kern="0" dirty="0">
                          <a:effectLst/>
                          <a:latin typeface="Times New Roman" panose="02020603050405020304" pitchFamily="18" charset="0"/>
                          <a:ea typeface="Times New Roman" panose="02020603050405020304" pitchFamily="18" charset="0"/>
                          <a:cs typeface="Times New Roman" panose="02020603050405020304" pitchFamily="18" charset="0"/>
                        </a:rPr>
                        <a:t>выполнять построение трехмерных моделей многогранников;</a:t>
                      </a:r>
                      <a:endParaRPr lang="ru-RU" sz="1600" kern="50" dirty="0">
                        <a:effectLst/>
                        <a:latin typeface="Times New Roman" panose="02020603050405020304" pitchFamily="18" charset="0"/>
                        <a:ea typeface="Lucida Sans Unicode" panose="020B0602030504020204" pitchFamily="34" charset="0"/>
                        <a:cs typeface="Mangal"/>
                      </a:endParaRPr>
                    </a:p>
                    <a:p>
                      <a:pPr marL="0" lvl="0" indent="0" algn="just">
                        <a:spcAft>
                          <a:spcPts val="0"/>
                        </a:spcAft>
                        <a:buFont typeface="Symbol" panose="05050102010706020507" pitchFamily="18" charset="2"/>
                        <a:buChar char=""/>
                      </a:pPr>
                      <a:r>
                        <a:rPr lang="ru-RU" sz="1600" kern="0" dirty="0">
                          <a:effectLst/>
                          <a:latin typeface="Times New Roman" panose="02020603050405020304" pitchFamily="18" charset="0"/>
                          <a:ea typeface="Times New Roman" panose="02020603050405020304" pitchFamily="18" charset="0"/>
                          <a:cs typeface="Times New Roman" panose="02020603050405020304" pitchFamily="18" charset="0"/>
                        </a:rPr>
                        <a:t>выполнять трехмерное моделирование тел вращения в программе КОМПАС 3D</a:t>
                      </a:r>
                      <a:r>
                        <a:rPr lang="ru-RU" sz="1600" kern="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kern="50" dirty="0">
                        <a:effectLst/>
                        <a:latin typeface="Times New Roman" panose="02020603050405020304" pitchFamily="18" charset="0"/>
                        <a:ea typeface="Lucida Sans Unicode" panose="020B0602030504020204" pitchFamily="34" charset="0"/>
                        <a:cs typeface="Mangal"/>
                      </a:endParaRPr>
                    </a:p>
                  </a:txBody>
                  <a:tcPr marL="54849" marR="5484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TextBox 5"/>
          <p:cNvSpPr txBox="1"/>
          <p:nvPr/>
        </p:nvSpPr>
        <p:spPr>
          <a:xfrm>
            <a:off x="3785420" y="157316"/>
            <a:ext cx="3792705" cy="400110"/>
          </a:xfrm>
          <a:prstGeom prst="rect">
            <a:avLst/>
          </a:prstGeom>
          <a:noFill/>
        </p:spPr>
        <p:txBody>
          <a:bodyPr wrap="none" rtlCol="0">
            <a:spAutoFit/>
          </a:bodyPr>
          <a:lstStyle/>
          <a:p>
            <a:r>
              <a:rPr lang="ru-RU" sz="20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ОЖИДАЕМЫЕ РЕЗУЛЬТАТЫ</a:t>
            </a:r>
            <a:endParaRPr lang="ru-RU"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6277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l="5877" b="5480"/>
          <a:stretch/>
        </p:blipFill>
        <p:spPr>
          <a:xfrm>
            <a:off x="-39342" y="0"/>
            <a:ext cx="10314052" cy="6858000"/>
          </a:xfrm>
          <a:prstGeom prst="rect">
            <a:avLst/>
          </a:prstGeom>
        </p:spPr>
      </p:pic>
      <p:sp>
        <p:nvSpPr>
          <p:cNvPr id="2" name="Прямоугольник 1"/>
          <p:cNvSpPr/>
          <p:nvPr/>
        </p:nvSpPr>
        <p:spPr>
          <a:xfrm>
            <a:off x="3131315" y="295938"/>
            <a:ext cx="6337825" cy="400110"/>
          </a:xfrm>
          <a:prstGeom prst="rect">
            <a:avLst/>
          </a:prstGeom>
        </p:spPr>
        <p:txBody>
          <a:bodyPr wrap="none">
            <a:spAutoFit/>
          </a:bodyPr>
          <a:lstStyle/>
          <a:p>
            <a:r>
              <a:rPr lang="ru-RU" sz="2000" b="1" kern="5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Lucida Sans Unicode" panose="020B0602030504020204" pitchFamily="34" charset="0"/>
              </a:rPr>
              <a:t>МЕТОДИЧЕСКОЕ ОБЕСПЕЧЕНИЕ ПРОГРАММЫ</a:t>
            </a:r>
            <a:endParaRPr lang="ru-RU" sz="2000" dirty="0"/>
          </a:p>
        </p:txBody>
      </p:sp>
      <p:sp>
        <p:nvSpPr>
          <p:cNvPr id="3" name="Прямоугольник 2"/>
          <p:cNvSpPr/>
          <p:nvPr/>
        </p:nvSpPr>
        <p:spPr>
          <a:xfrm>
            <a:off x="226142" y="858670"/>
            <a:ext cx="11965858" cy="5016758"/>
          </a:xfrm>
          <a:prstGeom prst="rect">
            <a:avLst/>
          </a:prstGeom>
        </p:spPr>
        <p:txBody>
          <a:bodyPr wrap="square">
            <a:spAutoFit/>
          </a:bodyPr>
          <a:lstStyle/>
          <a:p>
            <a:pPr algn="just">
              <a:spcAft>
                <a:spcPts val="0"/>
              </a:spcAft>
            </a:pPr>
            <a:r>
              <a:rPr lang="ru-RU" sz="1600" kern="0" dirty="0" smtClean="0">
                <a:effectLst/>
                <a:latin typeface="Times New Roman" panose="02020603050405020304" pitchFamily="18" charset="0"/>
                <a:ea typeface="Times New Roman" panose="02020603050405020304" pitchFamily="18" charset="0"/>
                <a:cs typeface="Times New Roman" panose="02020603050405020304" pitchFamily="18" charset="0"/>
              </a:rPr>
              <a:t>Материал, подготовленный к занятию, должен содержать общие элементы для детей всех подгрупп, что дает возможность объединить воспитанников для проведения игр, выполнения определенных заданий.</a:t>
            </a:r>
            <a:endParaRPr lang="ru-RU" sz="1600" kern="50" dirty="0" smtClean="0">
              <a:effectLst/>
              <a:latin typeface="Times New Roman" panose="02020603050405020304" pitchFamily="18" charset="0"/>
              <a:ea typeface="Lucida Sans Unicode" panose="020B0602030504020204" pitchFamily="34" charset="0"/>
              <a:cs typeface="Mangal"/>
            </a:endParaRPr>
          </a:p>
          <a:p>
            <a:pPr algn="just">
              <a:spcAft>
                <a:spcPts val="0"/>
              </a:spcAft>
            </a:pPr>
            <a:endParaRPr lang="ru-RU" sz="1600" kern="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ru-RU" sz="1600" kern="0" dirty="0" smtClean="0">
                <a:effectLst/>
                <a:latin typeface="Times New Roman" panose="02020603050405020304" pitchFamily="18" charset="0"/>
                <a:ea typeface="Times New Roman" panose="02020603050405020304" pitchFamily="18" charset="0"/>
                <a:cs typeface="Times New Roman" panose="02020603050405020304" pitchFamily="18" charset="0"/>
              </a:rPr>
              <a:t>Выполнение заданий в разновозрастной группе осуществляется двумя путями:</a:t>
            </a:r>
            <a:endParaRPr lang="ru-RU" sz="1600" kern="50" dirty="0" smtClean="0">
              <a:effectLst/>
              <a:latin typeface="Times New Roman" panose="02020603050405020304" pitchFamily="18" charset="0"/>
              <a:ea typeface="Lucida Sans Unicode" panose="020B0602030504020204" pitchFamily="34" charset="0"/>
              <a:cs typeface="Mangal"/>
            </a:endParaRPr>
          </a:p>
          <a:p>
            <a:pPr lvl="0" algn="just">
              <a:spcAft>
                <a:spcPts val="0"/>
              </a:spcAft>
              <a:buFont typeface="Symbol" panose="05050102010706020507" pitchFamily="18" charset="2"/>
              <a:buChar char=""/>
            </a:pPr>
            <a:r>
              <a:rPr lang="ru-RU" sz="1600" kern="0" dirty="0" smtClean="0">
                <a:effectLst/>
                <a:latin typeface="Times New Roman" panose="02020603050405020304" pitchFamily="18" charset="0"/>
                <a:ea typeface="Times New Roman" panose="02020603050405020304" pitchFamily="18" charset="0"/>
                <a:cs typeface="Times New Roman" panose="02020603050405020304" pitchFamily="18" charset="0"/>
              </a:rPr>
              <a:t>под непосредственным руководством педагога; </a:t>
            </a:r>
            <a:endParaRPr lang="ru-RU" sz="1600" kern="50" dirty="0" smtClean="0">
              <a:effectLst/>
              <a:latin typeface="Times New Roman" panose="02020603050405020304" pitchFamily="18" charset="0"/>
              <a:ea typeface="Lucida Sans Unicode" panose="020B0602030504020204" pitchFamily="34" charset="0"/>
              <a:cs typeface="Mangal"/>
            </a:endParaRPr>
          </a:p>
          <a:p>
            <a:pPr lvl="0" algn="just">
              <a:spcAft>
                <a:spcPts val="0"/>
              </a:spcAft>
              <a:buFont typeface="Symbol" panose="05050102010706020507" pitchFamily="18" charset="2"/>
              <a:buChar char=""/>
            </a:pPr>
            <a:r>
              <a:rPr lang="ru-RU" sz="1600" kern="0" dirty="0" smtClean="0">
                <a:effectLst/>
                <a:latin typeface="Times New Roman" panose="02020603050405020304" pitchFamily="18" charset="0"/>
                <a:ea typeface="Times New Roman" panose="02020603050405020304" pitchFamily="18" charset="0"/>
                <a:cs typeface="Times New Roman" panose="02020603050405020304" pitchFamily="18" charset="0"/>
              </a:rPr>
              <a:t>с помощью дидактических игр и материалов (самостоятельная работа детей).</a:t>
            </a:r>
            <a:endParaRPr lang="ru-RU" sz="1600" kern="50" dirty="0" smtClean="0">
              <a:effectLst/>
              <a:latin typeface="Times New Roman" panose="02020603050405020304" pitchFamily="18" charset="0"/>
              <a:ea typeface="Lucida Sans Unicode" panose="020B0602030504020204" pitchFamily="34" charset="0"/>
              <a:cs typeface="Mangal"/>
            </a:endParaRPr>
          </a:p>
          <a:p>
            <a:pPr algn="just">
              <a:spcAft>
                <a:spcPts val="0"/>
              </a:spcAft>
            </a:pPr>
            <a:r>
              <a:rPr lang="ru-RU" sz="1600" kern="0" dirty="0" smtClean="0">
                <a:effectLst/>
                <a:latin typeface="Times New Roman" panose="02020603050405020304" pitchFamily="18" charset="0"/>
                <a:ea typeface="Times New Roman" panose="02020603050405020304" pitchFamily="18" charset="0"/>
                <a:cs typeface="Times New Roman" panose="02020603050405020304" pitchFamily="18" charset="0"/>
              </a:rPr>
              <a:t>Именно поэтому педагог, подготавливаясь к занятиям, должен подбирать вместе с традиционным и специальный материал для детей разного пола, разного возраста, в соответствии с их интеллектуально-психологическими особенностями.</a:t>
            </a:r>
            <a:endParaRPr lang="ru-RU" sz="1600" kern="50" dirty="0" smtClean="0">
              <a:effectLst/>
              <a:latin typeface="Times New Roman" panose="02020603050405020304" pitchFamily="18" charset="0"/>
              <a:ea typeface="Lucida Sans Unicode" panose="020B0602030504020204" pitchFamily="34" charset="0"/>
              <a:cs typeface="Mangal"/>
            </a:endParaRPr>
          </a:p>
          <a:p>
            <a:pPr algn="just">
              <a:spcAft>
                <a:spcPts val="0"/>
              </a:spcAft>
            </a:pPr>
            <a:endParaRPr lang="ru-RU" sz="1600" b="1" kern="50" dirty="0" smtClean="0">
              <a:effectLst/>
              <a:latin typeface="Times New Roman" panose="02020603050405020304" pitchFamily="18" charset="0"/>
              <a:ea typeface="Lucida Sans Unicode" panose="020B0602030504020204" pitchFamily="34" charset="0"/>
              <a:cs typeface="Times New Roman" panose="02020603050405020304" pitchFamily="18" charset="0"/>
            </a:endParaRPr>
          </a:p>
          <a:p>
            <a:pPr algn="just">
              <a:spcAft>
                <a:spcPts val="0"/>
              </a:spcAft>
            </a:pPr>
            <a:r>
              <a:rPr lang="ru-RU" sz="1600" b="1"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Формы подведения итогов.</a:t>
            </a:r>
            <a:endParaRPr lang="ru-RU" sz="1600" kern="50" dirty="0" smtClean="0">
              <a:effectLst/>
              <a:latin typeface="Times New Roman" panose="02020603050405020304" pitchFamily="18" charset="0"/>
              <a:ea typeface="Lucida Sans Unicode" panose="020B0602030504020204" pitchFamily="34" charset="0"/>
              <a:cs typeface="Mangal"/>
            </a:endParaRPr>
          </a:p>
          <a:p>
            <a:pPr algn="just">
              <a:spcAft>
                <a:spcPts val="0"/>
              </a:spcAft>
            </a:pPr>
            <a:r>
              <a:rPr lang="ru-RU" sz="1600"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 В конце каждого занятия проводится подведение итогов, обсуждения проектов в группе. В ходе дискуссии обсуждаются плюсы и минусы всех проектов, определяются лучшие проекты. Для подведения итогов по разделам можно использовать тестирование, зачет, контрольную работу, защиту проектов. Для контроля знаний используются кроссворды, ребусы, загадки, игры. Для оценки практических навыков используются практические работы, лабораторные работы, творческие проекты по изучаемым разделам.  Для промежуточной и итоговой аттестации могут использоваться выставки, соревнования, презентации проектов, экзамен.</a:t>
            </a:r>
            <a:endParaRPr lang="ru-RU" sz="1600" kern="50" dirty="0" smtClean="0">
              <a:effectLst/>
              <a:latin typeface="Times New Roman" panose="02020603050405020304" pitchFamily="18" charset="0"/>
              <a:ea typeface="Lucida Sans Unicode" panose="020B0602030504020204" pitchFamily="34" charset="0"/>
              <a:cs typeface="Mangal"/>
            </a:endParaRPr>
          </a:p>
          <a:p>
            <a:pPr algn="just">
              <a:spcAft>
                <a:spcPts val="0"/>
              </a:spcAft>
            </a:pPr>
            <a:endParaRPr lang="ru-RU" sz="1600" b="1" kern="50" dirty="0" smtClean="0">
              <a:effectLst/>
              <a:latin typeface="Times New Roman" panose="02020603050405020304" pitchFamily="18" charset="0"/>
              <a:ea typeface="Lucida Sans Unicode" panose="020B0602030504020204" pitchFamily="34" charset="0"/>
              <a:cs typeface="Times New Roman" panose="02020603050405020304" pitchFamily="18" charset="0"/>
            </a:endParaRPr>
          </a:p>
          <a:p>
            <a:pPr algn="just">
              <a:spcAft>
                <a:spcPts val="0"/>
              </a:spcAft>
            </a:pPr>
            <a:r>
              <a:rPr lang="ru-RU" sz="1600" b="1"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Техническое оснащение занятий.</a:t>
            </a:r>
            <a:endParaRPr lang="ru-RU" sz="1600" kern="50" dirty="0" smtClean="0">
              <a:effectLst/>
              <a:latin typeface="Times New Roman" panose="02020603050405020304" pitchFamily="18" charset="0"/>
              <a:ea typeface="Lucida Sans Unicode" panose="020B0602030504020204" pitchFamily="34" charset="0"/>
              <a:cs typeface="Mangal"/>
            </a:endParaRPr>
          </a:p>
          <a:p>
            <a:pPr algn="just">
              <a:spcAft>
                <a:spcPts val="0"/>
              </a:spcAft>
            </a:pPr>
            <a:r>
              <a:rPr lang="ru-RU" sz="1600" kern="50" dirty="0" smtClean="0">
                <a:effectLst/>
                <a:latin typeface="Times New Roman" panose="02020603050405020304" pitchFamily="18" charset="0"/>
                <a:ea typeface="Lucida Sans Unicode" panose="020B0602030504020204" pitchFamily="34" charset="0"/>
                <a:cs typeface="Times New Roman" panose="02020603050405020304" pitchFamily="18" charset="0"/>
              </a:rPr>
              <a:t>Каждый учащийся имеет доступ к современному персональному компьютеру. Обеспечивающему возможность создания графических объектов. На компьютере установлено программное обеспечение, позволяющее осваивать навыки трехмерного моделирования. Средствами наглядности служит оборудование для мультимедийной демонстрации (компьютер, проектор, доска) принтер.</a:t>
            </a:r>
            <a:endParaRPr lang="ru-RU" sz="1600" kern="50" dirty="0">
              <a:effectLst/>
              <a:latin typeface="Times New Roman" panose="02020603050405020304" pitchFamily="18" charset="0"/>
              <a:ea typeface="Lucida Sans Unicode" panose="020B0602030504020204" pitchFamily="34" charset="0"/>
              <a:cs typeface="Mangal"/>
            </a:endParaRPr>
          </a:p>
        </p:txBody>
      </p:sp>
    </p:spTree>
    <p:extLst>
      <p:ext uri="{BB962C8B-B14F-4D97-AF65-F5344CB8AC3E}">
        <p14:creationId xmlns:p14="http://schemas.microsoft.com/office/powerpoint/2010/main" val="190246560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786</Words>
  <Application>Microsoft Office PowerPoint</Application>
  <PresentationFormat>Широкоэкранный</PresentationFormat>
  <Paragraphs>55</Paragraphs>
  <Slides>6</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6</vt:i4>
      </vt:variant>
    </vt:vector>
  </HeadingPairs>
  <TitlesOfParts>
    <vt:vector size="14" baseType="lpstr">
      <vt:lpstr>Arial</vt:lpstr>
      <vt:lpstr>Calibri</vt:lpstr>
      <vt:lpstr>Calibri Light</vt:lpstr>
      <vt:lpstr>Lucida Sans Unicode</vt:lpstr>
      <vt:lpstr>Mangal</vt:lpstr>
      <vt:lpstr>Symbol</vt:lpstr>
      <vt:lpstr>Times New Roman</vt:lpstr>
      <vt:lpstr>Тема Office</vt:lpstr>
      <vt:lpstr>ДОПОЛНИТЕЛЬНАЯ ОБЩЕОБРАЗОВАТЕЛЬНАЯ ПРОГРАММА технической направленности «Юный 3D мастер» </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ДОПОЛНИТЕЛЬНАЯ ОБЩЕОБРАЗОВАТЕЛЬНАЯ ПРОГРАММА технической направленности «Юный 3D мастер» </dc:title>
  <dc:creator>Олеся Юрьевна Апарина</dc:creator>
  <cp:lastModifiedBy>Олеся Юрьевна Апарина</cp:lastModifiedBy>
  <cp:revision>11</cp:revision>
  <dcterms:created xsi:type="dcterms:W3CDTF">2018-10-22T03:06:10Z</dcterms:created>
  <dcterms:modified xsi:type="dcterms:W3CDTF">2018-10-22T04:02:35Z</dcterms:modified>
</cp:coreProperties>
</file>