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304" r:id="rId5"/>
    <p:sldId id="305" r:id="rId6"/>
    <p:sldId id="306" r:id="rId7"/>
    <p:sldId id="307" r:id="rId8"/>
    <p:sldId id="308" r:id="rId9"/>
    <p:sldId id="309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ED2CAF2-D751-4D57-B5CC-1FE27FA4DCD2}">
          <p14:sldIdLst>
            <p14:sldId id="256"/>
            <p14:sldId id="257"/>
            <p14:sldId id="264"/>
            <p14:sldId id="304"/>
            <p14:sldId id="305"/>
            <p14:sldId id="306"/>
            <p14:sldId id="307"/>
            <p14:sldId id="308"/>
            <p14:sldId id="309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27F"/>
    <a:srgbClr val="6F267F"/>
    <a:srgbClr val="BF3C48"/>
    <a:srgbClr val="A63065"/>
    <a:srgbClr val="ED613E"/>
    <a:srgbClr val="729F11"/>
    <a:srgbClr val="FFFFFF"/>
    <a:srgbClr val="792E61"/>
    <a:srgbClr val="04105A"/>
    <a:srgbClr val="856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100" d="100"/>
          <a:sy n="100" d="100"/>
        </p:scale>
        <p:origin x="1950" y="450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2737672"/>
        <c:axId val="482734144"/>
      </c:barChart>
      <c:catAx>
        <c:axId val="48273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734144"/>
        <c:crosses val="autoZero"/>
        <c:auto val="1"/>
        <c:lblAlgn val="ctr"/>
        <c:lblOffset val="100"/>
        <c:noMultiLvlLbl val="0"/>
      </c:catAx>
      <c:valAx>
        <c:axId val="482734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273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0"/>
            <a:ext cx="914302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76"/>
          <a:stretch/>
        </p:blipFill>
        <p:spPr>
          <a:xfrm>
            <a:off x="488" y="0"/>
            <a:ext cx="9143024" cy="11743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819400"/>
            <a:ext cx="7967172" cy="1080296"/>
          </a:xfrm>
          <a:prstGeom prst="rect">
            <a:avLst/>
          </a:prstGeom>
          <a:solidFill>
            <a:schemeClr val="bg1"/>
          </a:solidFill>
          <a:effectLst>
            <a:outerShdw blurRad="177800" dist="228600" dir="3840000" algn="t" rotWithShape="0">
              <a:prstClr val="black">
                <a:alpha val="70000"/>
              </a:prstClr>
            </a:outerShdw>
            <a:reflection stA="45000" endPos="18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РЕАЛИЗАЦИИ ДОПОЛНИТЕЛЬНОЙ ОБЩЕОБРАЗОВАТЕЛЬНОЙ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«УВЛЕКАТЕЛЬНАЯ ХИМИЯ»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2862"/>
            <a:ext cx="8572500" cy="6772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04800"/>
            <a:ext cx="5899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СПАСИБО ЗА ВНИМАНИЕ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69" y="1249827"/>
            <a:ext cx="7722731" cy="560817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62000" y="2590800"/>
            <a:ext cx="7696200" cy="34665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дополнительной общеобразовательной общеразвивающей программы: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«Увлекательная химия»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– составитель: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Кизбес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Кафлановна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Гамзатова, педагог дополнительного образования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Направленность: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естественнонаучная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 начала реализации: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2019-2020 учебного года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реализации: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творческое объединение учащихся «Лаборатория чудес», МБУДО «Станция юных техников», города Норильска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0500" y="203879"/>
            <a:ext cx="8763000" cy="6260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РЕЗУЛЬТАТИВНОСТИ РЕАЛИЗАЦИИ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203306" y="1531273"/>
            <a:ext cx="637131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220470" y="6111509"/>
            <a:ext cx="713323" cy="59791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203306" y="5065516"/>
            <a:ext cx="685801" cy="59791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5400000">
            <a:off x="-1845093" y="3691797"/>
            <a:ext cx="5336928" cy="7112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b" anchorCtr="1">
            <a:normAutofit/>
          </a:bodyPr>
          <a:lstStyle/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93" y="4116007"/>
            <a:ext cx="2676482" cy="24969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7603" y="1800568"/>
            <a:ext cx="385707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78538" y="1531273"/>
            <a:ext cx="7189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ежегодного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количества обучающихся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занимающихся по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программе;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192737" y="2188541"/>
            <a:ext cx="685801" cy="59791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192712" y="4147383"/>
            <a:ext cx="637131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220469" y="3195246"/>
            <a:ext cx="713323" cy="59791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17682" y="2188541"/>
            <a:ext cx="71244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качества </a:t>
            </a: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 по результатам проведения текущего контроля и промежуточной аттестации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52842" y="3209142"/>
            <a:ext cx="6787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ED61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посещаемости занятий и сохранности контингента;</a:t>
            </a:r>
            <a:endParaRPr lang="ru-RU" dirty="0">
              <a:solidFill>
                <a:srgbClr val="ED613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52841" y="3869195"/>
            <a:ext cx="7089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победителей и призеров конкурсов и олимпиад </a:t>
            </a:r>
            <a:r>
              <a:rPr lang="ru-RU" dirty="0" smtClean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различного</a:t>
            </a:r>
            <a:r>
              <a:rPr lang="ru-RU" dirty="0" smtClean="0">
                <a:solidFill>
                  <a:srgbClr val="A6306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</a:t>
            </a:r>
            <a:r>
              <a:rPr lang="ru-RU" dirty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57400" y="49028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участия обучающихся в массовых конкурсных и культурных мероприятиях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85975" y="6036844"/>
            <a:ext cx="665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Диагностическое исследование удовлетворенности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 образовательным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процессом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458200" cy="75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МОНИТОРИНГ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ЕЖЕГОДНОГО КОЛИЧЕСТВА ОБУЧАЮЩИХСЯ, ЗАНИМАЮЩИХСЯ ПО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ПРОГРАММЕ: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32510037"/>
              </p:ext>
            </p:extLst>
          </p:nvPr>
        </p:nvGraphicFramePr>
        <p:xfrm>
          <a:off x="371475" y="1379657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2900" y="5257800"/>
            <a:ext cx="853440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период с 2019-2020 по 2021-2022 учебные годы число групп: 2/3/4 соответственно. Возросло и количество учащихся с 20 до 40 человек. Это говорит о том, что программа «Увлекательная химия» пользуется популярностью среди детей и родителей.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6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24" y="76200"/>
            <a:ext cx="9001125" cy="10802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КАЧЕСТВА ОБУЧЕННОСТИ УЧАЩИХСЯ ПО РЕЗУЛЬТАТАМ ПРОВЕДЕНИЯ ТЕКУЩЕГО КОНТРОЛЯ И ПРОМЕЖУТОЧНОЙ АТТЕСТАЦИИ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465538"/>
              </p:ext>
            </p:extLst>
          </p:nvPr>
        </p:nvGraphicFramePr>
        <p:xfrm>
          <a:off x="142874" y="1752601"/>
          <a:ext cx="8848727" cy="3055937"/>
        </p:xfrm>
        <a:graphic>
          <a:graphicData uri="http://schemas.openxmlformats.org/drawingml/2006/table">
            <a:tbl>
              <a:tblPr firstRow="1" firstCol="1" bandRow="1"/>
              <a:tblGrid>
                <a:gridCol w="2243379"/>
                <a:gridCol w="1013199"/>
                <a:gridCol w="1013199"/>
                <a:gridCol w="1141711"/>
                <a:gridCol w="1146367"/>
                <a:gridCol w="1146367"/>
                <a:gridCol w="1144505"/>
              </a:tblGrid>
              <a:tr h="169774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дополнительной общеобразовательной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общеразвивающей программы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Промежуточная аттестация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учащихся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%), показавших достаточный и высокий уровень ЗУН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контроль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учащихся в (%), освоивших на «хорошо» и «отлично» все разделы образовательной программы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</a:tr>
              <a:tr h="6790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Увлекательная химия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91,6%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5" y="5181600"/>
            <a:ext cx="8848726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контроля определяет педагог с учетом контингента учащихся, уровня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детей, содержания учебного материала. Основной формой проведения промежуточной аттестации остается тестирование и практическая работа. 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4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4" y="152400"/>
            <a:ext cx="9001125" cy="7346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ПОСЕЩАЕМОСТИ ЗАНЯТИЙ И СОХРАННОСТИ КОНТИНГЕНТА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05229"/>
              </p:ext>
            </p:extLst>
          </p:nvPr>
        </p:nvGraphicFramePr>
        <p:xfrm>
          <a:off x="142875" y="1828800"/>
          <a:ext cx="8848727" cy="2407921"/>
        </p:xfrm>
        <a:graphic>
          <a:graphicData uri="http://schemas.openxmlformats.org/drawingml/2006/table">
            <a:tbl>
              <a:tblPr firstRow="1" firstCol="1" bandRow="1"/>
              <a:tblGrid>
                <a:gridCol w="1990725"/>
                <a:gridCol w="1143000"/>
                <a:gridCol w="1136053"/>
                <a:gridCol w="1141710"/>
                <a:gridCol w="1146367"/>
                <a:gridCol w="1146367"/>
                <a:gridCol w="1144505"/>
              </a:tblGrid>
              <a:tr h="131063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творческого объединения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посещаемость занятий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Сохранность контингента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</a:tr>
              <a:tr h="6553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Лаборатория чудес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30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4" y="152400"/>
            <a:ext cx="9001125" cy="7346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ПОБЕДИТЕЛЕЙ И ПРИЗЕРОВ КОНКУРСОВ И ОЛИМПИАД РАЗЛИЧНОГО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308227"/>
            <a:ext cx="899160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3 года учащиеся творческого </a:t>
            </a:r>
            <a:r>
              <a:rPr lang="ru-RU" sz="2000" dirty="0" err="1" smtClean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обьединения</a:t>
            </a:r>
            <a:r>
              <a:rPr lang="ru-RU" sz="2000" dirty="0" smtClean="0">
                <a:solidFill>
                  <a:srgbClr val="A6306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«Лаборатория чудес» были награждены дипломами всероссийских конкурсов: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A6306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BF3C4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Дипломом I степени Всероссийского конкурса рисунков «В мире животных»; </a:t>
            </a:r>
            <a:endParaRPr lang="ru-RU" sz="2000" dirty="0" smtClean="0">
              <a:solidFill>
                <a:srgbClr val="BF3C4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6F267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Дипломом </a:t>
            </a:r>
            <a:r>
              <a:rPr lang="ru-RU" sz="2000" dirty="0">
                <a:solidFill>
                  <a:srgbClr val="6F267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степени Всероссийского творческого конкурса «Во в саду ли, в огороде»; </a:t>
            </a:r>
            <a:endParaRPr lang="ru-RU" sz="2000" dirty="0">
              <a:solidFill>
                <a:srgbClr val="6F267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Двумя Дипломами I степени и дипломом Лауреата Всероссийской викторины «Лесные жители»;</a:t>
            </a:r>
            <a:endParaRPr lang="ru-RU" sz="2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Сертификатом участника за участие в творческих конкурсах Международной природоохранной акции «Марш заповедников и национальны парков»;</a:t>
            </a:r>
            <a:endParaRPr lang="ru-RU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Дипломом участника конкурса детских рисунков «Мой дом-Моя крепость!» социального проекта «Советы многоквартирных домов за чистый город»;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47627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Дипломом II степени Всероссийского экологического конкурса для детей и взрослых «Покормите птиц зимой». </a:t>
            </a:r>
            <a:endParaRPr lang="ru-RU" sz="2000" dirty="0">
              <a:solidFill>
                <a:srgbClr val="47627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4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4" y="152400"/>
            <a:ext cx="9001125" cy="75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УЧАСТИЯ ОБУЧАЮЩИХСЯ И РОДИТЕЛЕЙ В МАССОВЫХ КОНКУРСНЫХ И КУЛЬТУРНЫХ МЕРОПРИЯТИЯХ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47216"/>
              </p:ext>
            </p:extLst>
          </p:nvPr>
        </p:nvGraphicFramePr>
        <p:xfrm>
          <a:off x="381000" y="2514600"/>
          <a:ext cx="8229598" cy="2486281"/>
        </p:xfrm>
        <a:graphic>
          <a:graphicData uri="http://schemas.openxmlformats.org/drawingml/2006/table">
            <a:tbl>
              <a:tblPr firstRow="1" firstCol="1" bandRow="1"/>
              <a:tblGrid>
                <a:gridCol w="1095613"/>
                <a:gridCol w="681395"/>
                <a:gridCol w="953377"/>
                <a:gridCol w="1095613"/>
                <a:gridCol w="817866"/>
                <a:gridCol w="816906"/>
                <a:gridCol w="954338"/>
                <a:gridCol w="668901"/>
                <a:gridCol w="1145589"/>
              </a:tblGrid>
              <a:tr h="9144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мероприятий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детей-участников (в%)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родителей-участников (в%)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</a:tr>
              <a:tr h="76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0050" y="1458950"/>
            <a:ext cx="9705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Количественные показатели участия детей и родителей творческого объединения «Лаборатория чудес» в воспитательных мероприятиях за три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14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5" y="228600"/>
            <a:ext cx="9001125" cy="75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ДИАГНОСТИЧЕСКОЕ ИССЛЕДОВАНИЕ УДОВЛЕТВОРЕННОСТИ ОБУЧАЮЩИХСЯ И РОДИТЕЛЕЙ</a:t>
            </a: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ОБРАЗОВАТЕЛЬНЫМ ПРОЦЕССОМ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250" y="1676400"/>
            <a:ext cx="8915400" cy="195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удовлетворенности образовательным процессом показало стабильно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показателей в течение трех лет. Дети и родители довольны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образовательным процессом.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итогам анкетирования сделан вывод, что дети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посещают занятия с интересом и удовольствием, осознавая значимость экологического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 и образования.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7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2649</TotalTime>
  <Words>523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Monotype Corsiva</vt:lpstr>
      <vt:lpstr>Symbol</vt:lpstr>
      <vt:lpstr>Times New Roman</vt:lpstr>
      <vt:lpstr>Office Theme</vt:lpstr>
      <vt:lpstr>Презентация PowerPoint</vt:lpstr>
      <vt:lpstr>Презентация PowerPoint</vt:lpstr>
      <vt:lpstr>ПОКАЗАТЕЛИ РЕЗУЛЬТАТИВНОСТИ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207</cp:revision>
  <dcterms:created xsi:type="dcterms:W3CDTF">2018-09-04T12:10:47Z</dcterms:created>
  <dcterms:modified xsi:type="dcterms:W3CDTF">2022-04-21T05:35:36Z</dcterms:modified>
</cp:coreProperties>
</file>